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8.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75" r:id="rId9"/>
    <p:sldId id="273" r:id="rId10"/>
    <p:sldId id="274" r:id="rId11"/>
    <p:sldId id="264" r:id="rId12"/>
    <p:sldId id="265" r:id="rId13"/>
    <p:sldId id="266" r:id="rId14"/>
    <p:sldId id="267" r:id="rId15"/>
    <p:sldId id="272" r:id="rId16"/>
    <p:sldId id="268" r:id="rId17"/>
    <p:sldId id="269" r:id="rId18"/>
    <p:sldId id="270" r:id="rId19"/>
    <p:sldId id="276" r:id="rId20"/>
    <p:sldId id="277" r:id="rId21"/>
    <p:sldId id="271" r:id="rId22"/>
  </p:sldIdLst>
  <p:sldSz cx="12192000" cy="6858000"/>
  <p:notesSz cx="6858000" cy="9144000"/>
  <p:embeddedFontLst>
    <p:embeddedFont>
      <p:font typeface="Open Sans" charset="0"/>
      <p:regular r:id="rId24"/>
      <p:bold r:id="rId25"/>
      <p:italic r:id="rId26"/>
      <p:boldItalic r:id="rId27"/>
    </p:embeddedFont>
    <p:embeddedFont>
      <p:font typeface="Calibri" pitchFamily="34" charset="0"/>
      <p:regular r:id="rId28"/>
      <p:bold r:id="rId29"/>
      <p:italic r:id="rId30"/>
      <p:boldItalic r:id="rId31"/>
    </p:embeddedFont>
    <p:embeddedFont>
      <p:font typeface="Helvetica Neue" charset="0"/>
      <p:regular r:id="rId32"/>
      <p:bold r:id="rId33"/>
      <p:italic r:id="rId34"/>
      <p:boldItalic r:id="rId35"/>
    </p:embeddedFont>
    <p:embeddedFont>
      <p:font typeface="Lucida Sans Typewriter" pitchFamily="33" charset="0"/>
      <p:regular r:id="rId36"/>
      <p:bold r:id="rId37"/>
      <p:italic r:id="rId38"/>
      <p:boldItalic r:id="rId39"/>
    </p:embeddedFont>
    <p:embeddedFont>
      <p:font typeface="Overpass"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TqijCot5piTRSzduCUzzOsmy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413D99-9ED8-4A59-B136-1E13608CB352}">
  <a:tblStyle styleId="{A3413D99-9ED8-4A59-B136-1E13608CB352}" styleName="Table_0">
    <a:wholeTbl>
      <a:tcTxStyle b="off" i="off">
        <a:font>
          <a:latin typeface="Lucida Sans Typewriter"/>
          <a:ea typeface="Lucida Sans Typewriter"/>
          <a:cs typeface="Lucida Sans Typewriter"/>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Lucida Sans Typewriter"/>
          <a:ea typeface="Lucida Sans Typewriter"/>
          <a:cs typeface="Lucida Sans Typewriter"/>
        </a:font>
        <a:schemeClr val="lt1"/>
      </a:tcTxStyle>
      <a:tcStyle>
        <a:tcBdr/>
        <a:fill>
          <a:solidFill>
            <a:schemeClr val="accent1"/>
          </a:solidFill>
        </a:fill>
      </a:tcStyle>
    </a:lastCol>
    <a:firstCol>
      <a:tcTxStyle b="on" i="off">
        <a:font>
          <a:latin typeface="Lucida Sans Typewriter"/>
          <a:ea typeface="Lucida Sans Typewriter"/>
          <a:cs typeface="Lucida Sans Typewriter"/>
        </a:font>
        <a:schemeClr val="lt1"/>
      </a:tcTxStyle>
      <a:tcStyle>
        <a:tcBdr/>
        <a:fill>
          <a:solidFill>
            <a:schemeClr val="accent1"/>
          </a:solidFill>
        </a:fill>
      </a:tcStyle>
    </a:firstCol>
    <a:lastRow>
      <a:tcTxStyle b="on" i="off">
        <a:font>
          <a:latin typeface="Lucida Sans Typewriter"/>
          <a:ea typeface="Lucida Sans Typewriter"/>
          <a:cs typeface="Lucida Sans Typewriter"/>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Lucida Sans Typewriter"/>
          <a:ea typeface="Lucida Sans Typewriter"/>
          <a:cs typeface="Lucida Sans Typewriter"/>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Experiencing a landslide?</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2391152295904198E-2"/>
          <c:y val="0.28356387892641183"/>
          <c:w val="0.73728470255946066"/>
          <c:h val="0.68141382231775305"/>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24</c:v>
                </c:pt>
                <c:pt idx="1">
                  <c:v>36</c:v>
                </c:pt>
              </c:numCache>
            </c:numRef>
          </c:val>
          <c:extLst xmlns:c16r2="http://schemas.microsoft.com/office/drawing/2015/06/chart">
            <c:ext xmlns:c16="http://schemas.microsoft.com/office/drawing/2014/chart" uri="{C3380CC4-5D6E-409C-BE32-E72D297353CC}">
              <c16:uniqueId val="{00000000-FC24-430F-8488-C2D137D69F9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600" dirty="0"/>
              <a:t>Do you find this kind of application useful?</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2-7479-43A5-80D1-7C3B9F2464E0}"/>
              </c:ext>
            </c:extLst>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57</c:v>
                </c:pt>
                <c:pt idx="1">
                  <c:v>3</c:v>
                </c:pt>
              </c:numCache>
            </c:numRef>
          </c:val>
          <c:extLst xmlns:c16r2="http://schemas.microsoft.com/office/drawing/2015/06/chart">
            <c:ext xmlns:c16="http://schemas.microsoft.com/office/drawing/2014/chart" uri="{C3380CC4-5D6E-409C-BE32-E72D297353CC}">
              <c16:uniqueId val="{00000000-7479-43A5-80D1-7C3B9F2464E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dirty="0"/>
              <a:t>Was it possible to avoid</a:t>
            </a:r>
            <a:r>
              <a:rPr lang="en-US" sz="1800" baseline="0" dirty="0"/>
              <a:t> the damage if you were warned at the time?</a:t>
            </a:r>
            <a:endParaRPr lang="en-US" sz="1800" dirty="0"/>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51</c:v>
                </c:pt>
                <c:pt idx="1">
                  <c:v>9</c:v>
                </c:pt>
              </c:numCache>
            </c:numRef>
          </c:val>
          <c:extLst xmlns:c16r2="http://schemas.microsoft.com/office/drawing/2015/06/chart">
            <c:ext xmlns:c16="http://schemas.microsoft.com/office/drawing/2014/chart" uri="{C3380CC4-5D6E-409C-BE32-E72D297353CC}">
              <c16:uniqueId val="{00000000-67C7-4274-BEF2-00045060A1BE}"/>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1682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1C1C1C"/>
        </a:solid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04800" y="3149062"/>
            <a:ext cx="5791200" cy="132556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Twentieth Century"/>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304800" y="4580988"/>
            <a:ext cx="5791200" cy="9255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a:spLocks noGrp="1"/>
          </p:cNvSpPr>
          <p:nvPr>
            <p:ph type="pic" idx="2"/>
          </p:nvPr>
        </p:nvSpPr>
        <p:spPr>
          <a:xfrm>
            <a:off x="8156900" y="4570790"/>
            <a:ext cx="4034172" cy="2276856"/>
          </a:xfrm>
          <a:prstGeom prst="rect">
            <a:avLst/>
          </a:prstGeom>
          <a:noFill/>
          <a:ln>
            <a:noFill/>
          </a:ln>
        </p:spPr>
      </p:sp>
      <p:sp>
        <p:nvSpPr>
          <p:cNvPr id="21" name="Google Shape;21;p18"/>
          <p:cNvSpPr>
            <a:spLocks noGrp="1"/>
          </p:cNvSpPr>
          <p:nvPr>
            <p:ph type="pic" idx="3"/>
          </p:nvPr>
        </p:nvSpPr>
        <p:spPr>
          <a:xfrm>
            <a:off x="8157828" y="2283580"/>
            <a:ext cx="4034172" cy="2276856"/>
          </a:xfrm>
          <a:prstGeom prst="rect">
            <a:avLst/>
          </a:prstGeom>
          <a:noFill/>
          <a:ln>
            <a:noFill/>
          </a:ln>
        </p:spPr>
      </p:sp>
      <p:sp>
        <p:nvSpPr>
          <p:cNvPr id="22" name="Google Shape;22;p18"/>
          <p:cNvSpPr>
            <a:spLocks noGrp="1"/>
          </p:cNvSpPr>
          <p:nvPr>
            <p:ph type="pic" idx="4"/>
          </p:nvPr>
        </p:nvSpPr>
        <p:spPr>
          <a:xfrm>
            <a:off x="4070603" y="268"/>
            <a:ext cx="4111583" cy="2276856"/>
          </a:xfrm>
          <a:prstGeom prst="rect">
            <a:avLst/>
          </a:prstGeom>
          <a:noFill/>
          <a:ln>
            <a:noFill/>
          </a:ln>
        </p:spPr>
      </p:sp>
      <p:sp>
        <p:nvSpPr>
          <p:cNvPr id="23" name="Google Shape;23;p18"/>
          <p:cNvSpPr>
            <a:spLocks noGrp="1"/>
          </p:cNvSpPr>
          <p:nvPr>
            <p:ph type="pic" idx="5"/>
          </p:nvPr>
        </p:nvSpPr>
        <p:spPr>
          <a:xfrm>
            <a:off x="0" y="0"/>
            <a:ext cx="4070604" cy="2276856"/>
          </a:xfrm>
          <a:prstGeom prst="rect">
            <a:avLst/>
          </a:prstGeom>
          <a:noFill/>
          <a:ln>
            <a:noFill/>
          </a:ln>
        </p:spPr>
      </p:sp>
      <p:sp>
        <p:nvSpPr>
          <p:cNvPr id="24" name="Google Shape;24;p18"/>
          <p:cNvSpPr>
            <a:spLocks noGrp="1"/>
          </p:cNvSpPr>
          <p:nvPr>
            <p:ph type="pic" idx="6"/>
          </p:nvPr>
        </p:nvSpPr>
        <p:spPr>
          <a:xfrm>
            <a:off x="8157828" y="0"/>
            <a:ext cx="4034172" cy="2276856"/>
          </a:xfrm>
          <a:prstGeom prst="rect">
            <a:avLst/>
          </a:prstGeom>
          <a:noFill/>
          <a:ln>
            <a:noFill/>
          </a:ln>
        </p:spPr>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584">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95"/>
        <p:cNvGrpSpPr/>
        <p:nvPr/>
      </p:nvGrpSpPr>
      <p:grpSpPr>
        <a:xfrm>
          <a:off x="0" y="0"/>
          <a:ext cx="0" cy="0"/>
          <a:chOff x="0" y="0"/>
          <a:chExt cx="0" cy="0"/>
        </a:xfrm>
      </p:grpSpPr>
      <p:sp>
        <p:nvSpPr>
          <p:cNvPr id="96" name="Google Shape;96;p27"/>
          <p:cNvSpPr>
            <a:spLocks noGrp="1"/>
          </p:cNvSpPr>
          <p:nvPr>
            <p:ph type="media" idx="2"/>
          </p:nvPr>
        </p:nvSpPr>
        <p:spPr>
          <a:xfrm>
            <a:off x="0" y="0"/>
            <a:ext cx="12192000" cy="6678000"/>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600"/>
              <a:buFont typeface="Arial"/>
              <a:buNone/>
              <a:defRPr sz="16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97" name="Google Shape;97;p27"/>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8"/>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8"/>
          <p:cNvSpPr txBox="1">
            <a:spLocks noGrp="1"/>
          </p:cNvSpPr>
          <p:nvPr>
            <p:ph type="body" idx="2"/>
          </p:nvPr>
        </p:nvSpPr>
        <p:spPr>
          <a:xfrm>
            <a:off x="360000" y="1620000"/>
            <a:ext cx="114732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8"/>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body" idx="2"/>
          </p:nvPr>
        </p:nvSpPr>
        <p:spPr>
          <a:xfrm>
            <a:off x="3600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9"/>
          <p:cNvSpPr txBox="1">
            <a:spLocks noGrp="1"/>
          </p:cNvSpPr>
          <p:nvPr>
            <p:ph type="body" idx="3"/>
          </p:nvPr>
        </p:nvSpPr>
        <p:spPr>
          <a:xfrm>
            <a:off x="62532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9"/>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
        <p:cNvGrpSpPr/>
        <p:nvPr/>
      </p:nvGrpSpPr>
      <p:grpSpPr>
        <a:xfrm>
          <a:off x="0" y="0"/>
          <a:ext cx="0" cy="0"/>
          <a:chOff x="0" y="0"/>
          <a:chExt cx="0" cy="0"/>
        </a:xfrm>
      </p:grpSpPr>
      <p:sp>
        <p:nvSpPr>
          <p:cNvPr id="114" name="Google Shape;114;p30"/>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5"/>
        <p:cNvGrpSpPr/>
        <p:nvPr/>
      </p:nvGrpSpPr>
      <p:grpSpPr>
        <a:xfrm>
          <a:off x="0" y="0"/>
          <a:ext cx="0" cy="0"/>
          <a:chOff x="0" y="0"/>
          <a:chExt cx="0" cy="0"/>
        </a:xfrm>
      </p:grpSpPr>
      <p:pic>
        <p:nvPicPr>
          <p:cNvPr id="26" name="Google Shape;26;p19"/>
          <p:cNvPicPr preferRelativeResize="0"/>
          <p:nvPr/>
        </p:nvPicPr>
        <p:blipFill rotWithShape="1">
          <a:blip r:embed="rId2">
            <a:alphaModFix/>
          </a:blip>
          <a:srcRect b="-14"/>
          <a:stretch/>
        </p:blipFill>
        <p:spPr>
          <a:xfrm>
            <a:off x="7801452" y="1"/>
            <a:ext cx="4389120" cy="6675120"/>
          </a:xfrm>
          <a:prstGeom prst="rect">
            <a:avLst/>
          </a:prstGeom>
          <a:noFill/>
          <a:ln>
            <a:noFill/>
          </a:ln>
        </p:spPr>
      </p:pic>
      <p:sp>
        <p:nvSpPr>
          <p:cNvPr id="27" name="Google Shape;27;p19"/>
          <p:cNvSpPr/>
          <p:nvPr/>
        </p:nvSpPr>
        <p:spPr>
          <a:xfrm>
            <a:off x="7804351" y="1"/>
            <a:ext cx="4386221" cy="66780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28" name="Google Shape;28;p19"/>
          <p:cNvSpPr>
            <a:spLocks noGrp="1"/>
          </p:cNvSpPr>
          <p:nvPr>
            <p:ph type="pic" idx="2"/>
          </p:nvPr>
        </p:nvSpPr>
        <p:spPr>
          <a:xfrm>
            <a:off x="-11284" y="1"/>
            <a:ext cx="7815636" cy="6677022"/>
          </a:xfrm>
          <a:prstGeom prst="rect">
            <a:avLst/>
          </a:prstGeom>
          <a:solidFill>
            <a:srgbClr val="F2F2F2"/>
          </a:solidFill>
          <a:ln>
            <a:noFill/>
          </a:ln>
        </p:spPr>
      </p:sp>
      <p:sp>
        <p:nvSpPr>
          <p:cNvPr id="29" name="Google Shape;29;p19"/>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0" name="Google Shape;30;p19"/>
          <p:cNvSpPr/>
          <p:nvPr/>
        </p:nvSpPr>
        <p:spPr>
          <a:xfrm>
            <a:off x="7804351" y="6678000"/>
            <a:ext cx="4224295"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31" name="Google Shape;31;p19"/>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32" name="Google Shape;32;p19"/>
          <p:cNvSpPr txBox="1">
            <a:spLocks noGrp="1"/>
          </p:cNvSpPr>
          <p:nvPr>
            <p:ph type="ctrTitle"/>
          </p:nvPr>
        </p:nvSpPr>
        <p:spPr>
          <a:xfrm>
            <a:off x="8073392" y="1962149"/>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subTitle" idx="1"/>
          </p:nvPr>
        </p:nvSpPr>
        <p:spPr>
          <a:xfrm>
            <a:off x="8073391" y="3602038"/>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9"/>
          <p:cNvSpPr/>
          <p:nvPr/>
        </p:nvSpPr>
        <p:spPr>
          <a:xfrm>
            <a:off x="8776606" y="3981146"/>
            <a:ext cx="3413965" cy="2695876"/>
          </a:xfrm>
          <a:custGeom>
            <a:avLst/>
            <a:gdLst/>
            <a:ahLst/>
            <a:cxnLst/>
            <a:rect l="l" t="t" r="r" b="b"/>
            <a:pathLst>
              <a:path w="4115752" h="3250050" extrusionOk="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35" name="Google Shape;35;p19"/>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6"/>
        <p:cNvGrpSpPr/>
        <p:nvPr/>
      </p:nvGrpSpPr>
      <p:grpSpPr>
        <a:xfrm>
          <a:off x="0" y="0"/>
          <a:ext cx="0" cy="0"/>
          <a:chOff x="0" y="0"/>
          <a:chExt cx="0" cy="0"/>
        </a:xfrm>
      </p:grpSpPr>
      <p:pic>
        <p:nvPicPr>
          <p:cNvPr id="37" name="Google Shape;37;p20"/>
          <p:cNvPicPr preferRelativeResize="0"/>
          <p:nvPr/>
        </p:nvPicPr>
        <p:blipFill rotWithShape="1">
          <a:blip r:embed="rId2">
            <a:alphaModFix/>
          </a:blip>
          <a:srcRect/>
          <a:stretch/>
        </p:blipFill>
        <p:spPr>
          <a:xfrm>
            <a:off x="0" y="0"/>
            <a:ext cx="7799832" cy="6675120"/>
          </a:xfrm>
          <a:prstGeom prst="rect">
            <a:avLst/>
          </a:prstGeom>
          <a:noFill/>
          <a:ln>
            <a:noFill/>
          </a:ln>
        </p:spPr>
      </p:pic>
      <p:sp>
        <p:nvSpPr>
          <p:cNvPr id="38" name="Google Shape;38;p20"/>
          <p:cNvSpPr/>
          <p:nvPr/>
        </p:nvSpPr>
        <p:spPr>
          <a:xfrm>
            <a:off x="6671"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9" name="Google Shape;39;p20"/>
          <p:cNvSpPr>
            <a:spLocks noGrp="1"/>
          </p:cNvSpPr>
          <p:nvPr>
            <p:ph type="pic" idx="2"/>
          </p:nvPr>
        </p:nvSpPr>
        <p:spPr>
          <a:xfrm>
            <a:off x="7801097" y="1"/>
            <a:ext cx="4389475" cy="6677644"/>
          </a:xfrm>
          <a:prstGeom prst="rect">
            <a:avLst/>
          </a:prstGeom>
          <a:solidFill>
            <a:srgbClr val="F2F2F2"/>
          </a:solidFill>
          <a:ln>
            <a:noFill/>
          </a:ln>
        </p:spPr>
      </p:sp>
      <p:sp>
        <p:nvSpPr>
          <p:cNvPr id="40" name="Google Shape;40;p20"/>
          <p:cNvSpPr txBox="1">
            <a:spLocks noGrp="1"/>
          </p:cNvSpPr>
          <p:nvPr>
            <p:ph type="ftr" idx="11"/>
          </p:nvPr>
        </p:nvSpPr>
        <p:spPr>
          <a:xfrm>
            <a:off x="360000" y="6483329"/>
            <a:ext cx="2378438" cy="187367"/>
          </a:xfrm>
          <a:prstGeom prst="rect">
            <a:avLst/>
          </a:prstGeom>
          <a:gradFill>
            <a:gsLst>
              <a:gs pos="0">
                <a:srgbClr val="262626"/>
              </a:gs>
              <a:gs pos="82000">
                <a:srgbClr val="262626"/>
              </a:gs>
              <a:gs pos="100000">
                <a:schemeClr val="dk1"/>
              </a:gs>
            </a:gsLst>
            <a:lin ang="0" scaled="0"/>
          </a:gradFill>
          <a:ln>
            <a:noFill/>
          </a:ln>
        </p:spPr>
        <p:txBody>
          <a:bodyPr spcFirstLastPara="1" wrap="square" lIns="3600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0"/>
          <p:cNvSpPr txBox="1">
            <a:spLocks noGrp="1"/>
          </p:cNvSpPr>
          <p:nvPr>
            <p:ph type="ctrTitle"/>
          </p:nvPr>
        </p:nvSpPr>
        <p:spPr>
          <a:xfrm>
            <a:off x="1273834" y="2481141"/>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subTitle" idx="1"/>
          </p:nvPr>
        </p:nvSpPr>
        <p:spPr>
          <a:xfrm>
            <a:off x="1273833" y="4220102"/>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20"/>
          <p:cNvSpPr/>
          <p:nvPr/>
        </p:nvSpPr>
        <p:spPr>
          <a:xfrm flipH="1">
            <a:off x="-1428"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1"/>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1"/>
          <p:cNvSpPr>
            <a:spLocks noGrp="1"/>
          </p:cNvSpPr>
          <p:nvPr>
            <p:ph type="pic" idx="3"/>
          </p:nvPr>
        </p:nvSpPr>
        <p:spPr>
          <a:xfrm>
            <a:off x="7804150" y="1"/>
            <a:ext cx="4387850" cy="6679488"/>
          </a:xfrm>
          <a:prstGeom prst="rect">
            <a:avLst/>
          </a:prstGeom>
          <a:solidFill>
            <a:srgbClr val="F2F2F2"/>
          </a:solidFill>
          <a:ln>
            <a:noFill/>
          </a:ln>
        </p:spPr>
      </p:sp>
      <p:sp>
        <p:nvSpPr>
          <p:cNvPr id="50" name="Google Shape;50;p21"/>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Divider">
  <p:cSld name="1_Divider">
    <p:spTree>
      <p:nvGrpSpPr>
        <p:cNvPr id="1" name="Shape 52"/>
        <p:cNvGrpSpPr/>
        <p:nvPr/>
      </p:nvGrpSpPr>
      <p:grpSpPr>
        <a:xfrm>
          <a:off x="0" y="0"/>
          <a:ext cx="0" cy="0"/>
          <a:chOff x="0" y="0"/>
          <a:chExt cx="0" cy="0"/>
        </a:xfrm>
      </p:grpSpPr>
      <p:pic>
        <p:nvPicPr>
          <p:cNvPr id="53" name="Google Shape;53;p22"/>
          <p:cNvPicPr preferRelativeResize="0"/>
          <p:nvPr/>
        </p:nvPicPr>
        <p:blipFill rotWithShape="1">
          <a:blip r:embed="rId2">
            <a:alphaModFix/>
          </a:blip>
          <a:srcRect/>
          <a:stretch/>
        </p:blipFill>
        <p:spPr>
          <a:xfrm flipH="1">
            <a:off x="0" y="0"/>
            <a:ext cx="7799832" cy="6675120"/>
          </a:xfrm>
          <a:prstGeom prst="rect">
            <a:avLst/>
          </a:prstGeom>
          <a:noFill/>
          <a:ln>
            <a:noFill/>
          </a:ln>
        </p:spPr>
      </p:pic>
      <p:sp>
        <p:nvSpPr>
          <p:cNvPr id="54" name="Google Shape;54;p22"/>
          <p:cNvSpPr/>
          <p:nvPr/>
        </p:nvSpPr>
        <p:spPr>
          <a:xfrm>
            <a:off x="0"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55" name="Google Shape;55;p22"/>
          <p:cNvSpPr>
            <a:spLocks noGrp="1"/>
          </p:cNvSpPr>
          <p:nvPr>
            <p:ph type="pic" idx="2"/>
          </p:nvPr>
        </p:nvSpPr>
        <p:spPr>
          <a:xfrm>
            <a:off x="7801097" y="1"/>
            <a:ext cx="4389475" cy="6677644"/>
          </a:xfrm>
          <a:prstGeom prst="rect">
            <a:avLst/>
          </a:prstGeom>
          <a:solidFill>
            <a:srgbClr val="F2F2F2"/>
          </a:solidFill>
          <a:ln>
            <a:noFill/>
          </a:ln>
        </p:spPr>
      </p:sp>
      <p:sp>
        <p:nvSpPr>
          <p:cNvPr id="56" name="Google Shape;56;p22"/>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lvl1pPr lvl="0" algn="l">
              <a:lnSpc>
                <a:spcPct val="60606"/>
              </a:lnSpc>
              <a:spcBef>
                <a:spcPts val="0"/>
              </a:spcBef>
              <a:spcAft>
                <a:spcPts val="0"/>
              </a:spcAft>
              <a:buClr>
                <a:schemeClr val="lt1"/>
              </a:buClr>
              <a:buSzPts val="6600"/>
              <a:buFont typeface="Twentieth Centur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2"/>
          <p:cNvSpPr/>
          <p:nvPr/>
        </p:nvSpPr>
        <p:spPr>
          <a:xfrm>
            <a:off x="1774391"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58" name="Google Shape;58;p22"/>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2"/>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61" name="Google Shape;61;p22"/>
          <p:cNvSpPr/>
          <p:nvPr/>
        </p:nvSpPr>
        <p:spPr>
          <a:xfrm>
            <a:off x="7804351" y="6678000"/>
            <a:ext cx="4224296"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62" name="Google Shape;62;p22"/>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63" name="Google Shape;63;p22"/>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s Only">
  <p:cSld name="Titles Only">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69"/>
        <p:cNvGrpSpPr/>
        <p:nvPr/>
      </p:nvGrpSpPr>
      <p:grpSpPr>
        <a:xfrm>
          <a:off x="0" y="0"/>
          <a:ext cx="0" cy="0"/>
          <a:chOff x="0" y="0"/>
          <a:chExt cx="0" cy="0"/>
        </a:xfrm>
      </p:grpSpPr>
      <p:sp>
        <p:nvSpPr>
          <p:cNvPr id="70" name="Google Shape;70;p24"/>
          <p:cNvSpPr>
            <a:spLocks noGrp="1"/>
          </p:cNvSpPr>
          <p:nvPr>
            <p:ph type="pic" idx="2"/>
          </p:nvPr>
        </p:nvSpPr>
        <p:spPr>
          <a:xfrm>
            <a:off x="0" y="0"/>
            <a:ext cx="12191999" cy="6678000"/>
          </a:xfrm>
          <a:prstGeom prst="rect">
            <a:avLst/>
          </a:prstGeom>
          <a:solidFill>
            <a:srgbClr val="F2F2F2"/>
          </a:solidFill>
          <a:ln>
            <a:noFill/>
          </a:ln>
        </p:spPr>
      </p:sp>
      <p:sp>
        <p:nvSpPr>
          <p:cNvPr id="71" name="Google Shape;71;p2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4"/>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a:off x="3600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body" idx="2"/>
          </p:nvPr>
        </p:nvSpPr>
        <p:spPr>
          <a:xfrm>
            <a:off x="3600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5"/>
          <p:cNvSpPr txBox="1">
            <a:spLocks noGrp="1"/>
          </p:cNvSpPr>
          <p:nvPr>
            <p:ph type="body" idx="3"/>
          </p:nvPr>
        </p:nvSpPr>
        <p:spPr>
          <a:xfrm>
            <a:off x="62532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5"/>
          <p:cNvSpPr txBox="1">
            <a:spLocks noGrp="1"/>
          </p:cNvSpPr>
          <p:nvPr>
            <p:ph type="body" idx="4"/>
          </p:nvPr>
        </p:nvSpPr>
        <p:spPr>
          <a:xfrm>
            <a:off x="62532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5"/>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Layout 2">
  <p:cSld name="Text Layout 2">
    <p:spTree>
      <p:nvGrpSpPr>
        <p:cNvPr id="1" name="Shape 82"/>
        <p:cNvGrpSpPr/>
        <p:nvPr/>
      </p:nvGrpSpPr>
      <p:grpSpPr>
        <a:xfrm>
          <a:off x="0" y="0"/>
          <a:ext cx="0" cy="0"/>
          <a:chOff x="0" y="0"/>
          <a:chExt cx="0" cy="0"/>
        </a:xfrm>
      </p:grpSpPr>
      <p:sp>
        <p:nvSpPr>
          <p:cNvPr id="83" name="Google Shape;83;p26"/>
          <p:cNvSpPr/>
          <p:nvPr/>
        </p:nvSpPr>
        <p:spPr>
          <a:xfrm>
            <a:off x="7804351" y="0"/>
            <a:ext cx="4386221" cy="6677022"/>
          </a:xfrm>
          <a:prstGeom prst="rect">
            <a:avLst/>
          </a:prstGeom>
          <a:solidFill>
            <a:srgbClr val="F2F2F2">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84" name="Google Shape;84;p26"/>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a:spLocks noGrp="1"/>
          </p:cNvSpPr>
          <p:nvPr>
            <p:ph type="pic" idx="3"/>
          </p:nvPr>
        </p:nvSpPr>
        <p:spPr>
          <a:xfrm>
            <a:off x="8127752" y="4320000"/>
            <a:ext cx="1800000" cy="1800000"/>
          </a:xfrm>
          <a:prstGeom prst="rect">
            <a:avLst/>
          </a:prstGeom>
          <a:solidFill>
            <a:schemeClr val="lt1"/>
          </a:solidFill>
          <a:ln>
            <a:noFill/>
          </a:ln>
        </p:spPr>
      </p:sp>
      <p:sp>
        <p:nvSpPr>
          <p:cNvPr id="88" name="Google Shape;88;p26"/>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26"/>
          <p:cNvSpPr>
            <a:spLocks noGrp="1"/>
          </p:cNvSpPr>
          <p:nvPr>
            <p:ph type="pic" idx="4"/>
          </p:nvPr>
        </p:nvSpPr>
        <p:spPr>
          <a:xfrm>
            <a:off x="10057037" y="4320000"/>
            <a:ext cx="1800000" cy="1800000"/>
          </a:xfrm>
          <a:prstGeom prst="rect">
            <a:avLst/>
          </a:prstGeom>
          <a:solidFill>
            <a:srgbClr val="F2F2F2"/>
          </a:solidFill>
          <a:ln>
            <a:noFill/>
          </a:ln>
        </p:spPr>
      </p:sp>
      <p:sp>
        <p:nvSpPr>
          <p:cNvPr id="91" name="Google Shape;91;p26"/>
          <p:cNvSpPr>
            <a:spLocks noGrp="1"/>
          </p:cNvSpPr>
          <p:nvPr>
            <p:ph type="pic" idx="5"/>
          </p:nvPr>
        </p:nvSpPr>
        <p:spPr>
          <a:xfrm>
            <a:off x="8127752" y="2395565"/>
            <a:ext cx="1800000" cy="1800000"/>
          </a:xfrm>
          <a:prstGeom prst="rect">
            <a:avLst/>
          </a:prstGeom>
          <a:solidFill>
            <a:schemeClr val="lt1"/>
          </a:solidFill>
          <a:ln>
            <a:noFill/>
          </a:ln>
        </p:spPr>
      </p:sp>
      <p:sp>
        <p:nvSpPr>
          <p:cNvPr id="92" name="Google Shape;92;p26"/>
          <p:cNvSpPr>
            <a:spLocks noGrp="1"/>
          </p:cNvSpPr>
          <p:nvPr>
            <p:ph type="pic" idx="6"/>
          </p:nvPr>
        </p:nvSpPr>
        <p:spPr>
          <a:xfrm>
            <a:off x="10057037" y="2395565"/>
            <a:ext cx="1800000" cy="1800000"/>
          </a:xfrm>
          <a:prstGeom prst="rect">
            <a:avLst/>
          </a:prstGeom>
          <a:solidFill>
            <a:srgbClr val="3F3F3F"/>
          </a:solidFill>
          <a:ln>
            <a:noFill/>
          </a:ln>
        </p:spPr>
      </p:sp>
      <p:sp>
        <p:nvSpPr>
          <p:cNvPr id="93" name="Google Shape;93;p26"/>
          <p:cNvSpPr>
            <a:spLocks noGrp="1"/>
          </p:cNvSpPr>
          <p:nvPr>
            <p:ph type="pic" idx="7"/>
          </p:nvPr>
        </p:nvSpPr>
        <p:spPr>
          <a:xfrm>
            <a:off x="8127752" y="471129"/>
            <a:ext cx="1800000" cy="1800000"/>
          </a:xfrm>
          <a:prstGeom prst="rect">
            <a:avLst/>
          </a:prstGeom>
          <a:solidFill>
            <a:schemeClr val="accent1"/>
          </a:solidFill>
          <a:ln>
            <a:noFill/>
          </a:ln>
        </p:spPr>
      </p:sp>
      <p:sp>
        <p:nvSpPr>
          <p:cNvPr id="94" name="Google Shape;94;p26"/>
          <p:cNvSpPr>
            <a:spLocks noGrp="1"/>
          </p:cNvSpPr>
          <p:nvPr>
            <p:ph type="pic" idx="8"/>
          </p:nvPr>
        </p:nvSpPr>
        <p:spPr>
          <a:xfrm>
            <a:off x="10057037" y="471129"/>
            <a:ext cx="1800000" cy="1800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1" name="Google Shape;11;p17"/>
          <p:cNvSpPr/>
          <p:nvPr/>
        </p:nvSpPr>
        <p:spPr>
          <a:xfrm>
            <a:off x="7804351" y="6678000"/>
            <a:ext cx="3789833"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r>
              <a:rPr lang="en-US" sz="1000" b="0" i="0" u="none" strike="noStrike" cap="none">
                <a:solidFill>
                  <a:schemeClr val="lt1"/>
                </a:solidFill>
                <a:latin typeface="Lucida Sans"/>
                <a:ea typeface="Lucida Sans"/>
                <a:cs typeface="Lucida Sans"/>
                <a:sym typeface="Lucida Sans"/>
              </a:rPr>
              <a:t>Jens Martensson</a:t>
            </a:r>
            <a:endParaRPr/>
          </a:p>
        </p:txBody>
      </p:sp>
      <p:sp>
        <p:nvSpPr>
          <p:cNvPr id="12" name="Google Shape;12;p17"/>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3" name="Google Shape;13;p1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3F3F3F"/>
              </a:buClr>
              <a:buSzPts val="3200"/>
              <a:buFont typeface="Twentieth Century"/>
              <a:buNone/>
              <a:defRPr sz="3200" b="0" i="0" u="none" strike="noStrike" cap="none">
                <a:solidFill>
                  <a:srgbClr val="3F3F3F"/>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7"/>
          <p:cNvSpPr txBox="1">
            <a:spLocks noGrp="1"/>
          </p:cNvSpPr>
          <p:nvPr>
            <p:ph type="body" idx="1"/>
          </p:nvPr>
        </p:nvSpPr>
        <p:spPr>
          <a:xfrm>
            <a:off x="360000" y="1260000"/>
            <a:ext cx="11473200" cy="48600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Twentieth Century"/>
                <a:ea typeface="Twentieth Century"/>
                <a:cs typeface="Twentieth Century"/>
                <a:sym typeface="Twentieth Century"/>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15" name="Google Shape;15;p17"/>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endParaRPr/>
          </a:p>
        </p:txBody>
      </p:sp>
      <p:sp>
        <p:nvSpPr>
          <p:cNvPr id="16" name="Google Shape;16;p1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marR="0" lvl="0"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hyperlink" Target="mailto:Cifra.solutions.geo@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title"/>
          </p:nvPr>
        </p:nvSpPr>
        <p:spPr>
          <a:xfrm>
            <a:off x="329225" y="3093646"/>
            <a:ext cx="7409895" cy="124550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FC000"/>
              </a:buClr>
              <a:buSzPts val="4400"/>
              <a:buFont typeface="Twentieth Century"/>
              <a:buNone/>
            </a:pPr>
            <a:r>
              <a:rPr lang="en-US">
                <a:solidFill>
                  <a:srgbClr val="FFC000"/>
                </a:solidFill>
              </a:rPr>
              <a:t>Siren: </a:t>
            </a:r>
            <a:r>
              <a:rPr lang="en-US"/>
              <a:t>Landslide Threat Alert Application</a:t>
            </a:r>
            <a:endParaRPr/>
          </a:p>
        </p:txBody>
      </p:sp>
      <p:sp>
        <p:nvSpPr>
          <p:cNvPr id="121" name="Google Shape;121;p1"/>
          <p:cNvSpPr txBox="1">
            <a:spLocks noGrp="1"/>
          </p:cNvSpPr>
          <p:nvPr>
            <p:ph type="body" idx="1"/>
          </p:nvPr>
        </p:nvSpPr>
        <p:spPr>
          <a:xfrm>
            <a:off x="2143125" y="4412035"/>
            <a:ext cx="5332520" cy="676675"/>
          </a:xfrm>
          <a:prstGeom prst="rect">
            <a:avLst/>
          </a:prstGeom>
          <a:noFill/>
          <a:ln>
            <a:noFill/>
          </a:ln>
        </p:spPr>
        <p:txBody>
          <a:bodyPr spcFirstLastPara="1" wrap="square" lIns="0" tIns="0" rIns="0" bIns="0" anchor="t" anchorCtr="0">
            <a:normAutofit lnSpcReduction="10000"/>
          </a:bodyPr>
          <a:lstStyle/>
          <a:p>
            <a:pPr marL="263525" lvl="0" indent="-263525" algn="r" rtl="0">
              <a:lnSpc>
                <a:spcPct val="90000"/>
              </a:lnSpc>
              <a:spcBef>
                <a:spcPts val="0"/>
              </a:spcBef>
              <a:spcAft>
                <a:spcPts val="0"/>
              </a:spcAft>
              <a:buClr>
                <a:srgbClr val="FFFFFF"/>
              </a:buClr>
              <a:buSzPts val="1800"/>
              <a:buNone/>
            </a:pPr>
            <a:r>
              <a:rPr lang="en-US" b="1" i="0" cap="none">
                <a:solidFill>
                  <a:srgbClr val="FFFFFF"/>
                </a:solidFill>
                <a:latin typeface="Arial"/>
                <a:ea typeface="Arial"/>
                <a:cs typeface="Arial"/>
                <a:sym typeface="Arial"/>
              </a:rPr>
              <a:t>			IDENTIFYING RISK WITH SCIENCE +			  	COMMUNITIES</a:t>
            </a:r>
            <a:endParaRPr/>
          </a:p>
        </p:txBody>
      </p:sp>
      <p:pic>
        <p:nvPicPr>
          <p:cNvPr id="122" name="Google Shape;122;p1"/>
          <p:cNvPicPr preferRelativeResize="0">
            <a:picLocks noGrp="1"/>
          </p:cNvPicPr>
          <p:nvPr>
            <p:ph type="pic" idx="5"/>
          </p:nvPr>
        </p:nvPicPr>
        <p:blipFill rotWithShape="1">
          <a:blip r:embed="rId3">
            <a:alphaModFix/>
          </a:blip>
          <a:srcRect t="22450" b="22450"/>
          <a:stretch/>
        </p:blipFill>
        <p:spPr>
          <a:xfrm>
            <a:off x="0" y="0"/>
            <a:ext cx="4070604" cy="2276856"/>
          </a:xfrm>
          <a:prstGeom prst="rect">
            <a:avLst/>
          </a:prstGeom>
          <a:noFill/>
          <a:ln>
            <a:noFill/>
          </a:ln>
        </p:spPr>
      </p:pic>
      <p:pic>
        <p:nvPicPr>
          <p:cNvPr id="123" name="Google Shape;123;p1"/>
          <p:cNvPicPr preferRelativeResize="0">
            <a:picLocks noGrp="1"/>
          </p:cNvPicPr>
          <p:nvPr>
            <p:ph type="pic" idx="4"/>
          </p:nvPr>
        </p:nvPicPr>
        <p:blipFill rotWithShape="1">
          <a:blip r:embed="rId4">
            <a:alphaModFix/>
          </a:blip>
          <a:srcRect t="15369" b="15368"/>
          <a:stretch/>
        </p:blipFill>
        <p:spPr>
          <a:xfrm>
            <a:off x="4070604" y="0"/>
            <a:ext cx="4111583" cy="2276856"/>
          </a:xfrm>
          <a:prstGeom prst="rect">
            <a:avLst/>
          </a:prstGeom>
          <a:noFill/>
          <a:ln>
            <a:noFill/>
          </a:ln>
        </p:spPr>
      </p:pic>
      <p:pic>
        <p:nvPicPr>
          <p:cNvPr id="124" name="Google Shape;124;p1"/>
          <p:cNvPicPr preferRelativeResize="0">
            <a:picLocks noGrp="1"/>
          </p:cNvPicPr>
          <p:nvPr>
            <p:ph type="pic" idx="6"/>
          </p:nvPr>
        </p:nvPicPr>
        <p:blipFill rotWithShape="1">
          <a:blip r:embed="rId5">
            <a:alphaModFix/>
          </a:blip>
          <a:srcRect l="236" t="32379" r="-2157" b="23255"/>
          <a:stretch/>
        </p:blipFill>
        <p:spPr>
          <a:xfrm>
            <a:off x="8159497" y="-561"/>
            <a:ext cx="4111583" cy="2276856"/>
          </a:xfrm>
          <a:prstGeom prst="rect">
            <a:avLst/>
          </a:prstGeom>
          <a:noFill/>
          <a:ln>
            <a:noFill/>
          </a:ln>
        </p:spPr>
      </p:pic>
      <p:pic>
        <p:nvPicPr>
          <p:cNvPr id="125" name="Google Shape;125;p1"/>
          <p:cNvPicPr preferRelativeResize="0">
            <a:picLocks noGrp="1"/>
          </p:cNvPicPr>
          <p:nvPr>
            <p:ph type="pic" idx="3"/>
          </p:nvPr>
        </p:nvPicPr>
        <p:blipFill rotWithShape="1">
          <a:blip r:embed="rId6">
            <a:alphaModFix/>
          </a:blip>
          <a:srcRect t="13025" b="13024"/>
          <a:stretch/>
        </p:blipFill>
        <p:spPr>
          <a:xfrm>
            <a:off x="8167353" y="2298808"/>
            <a:ext cx="4034172" cy="2276856"/>
          </a:xfrm>
          <a:prstGeom prst="rect">
            <a:avLst/>
          </a:prstGeom>
          <a:noFill/>
          <a:ln>
            <a:noFill/>
          </a:ln>
        </p:spPr>
      </p:pic>
      <p:pic>
        <p:nvPicPr>
          <p:cNvPr id="126" name="Google Shape;126;p1"/>
          <p:cNvPicPr preferRelativeResize="0">
            <a:picLocks noGrp="1"/>
          </p:cNvPicPr>
          <p:nvPr>
            <p:ph type="pic" idx="2"/>
          </p:nvPr>
        </p:nvPicPr>
        <p:blipFill rotWithShape="1">
          <a:blip r:embed="rId7">
            <a:alphaModFix/>
          </a:blip>
          <a:srcRect t="12377" b="12376"/>
          <a:stretch/>
        </p:blipFill>
        <p:spPr>
          <a:xfrm>
            <a:off x="8156900" y="4570790"/>
            <a:ext cx="4034172" cy="2276856"/>
          </a:xfrm>
          <a:prstGeom prst="rect">
            <a:avLst/>
          </a:prstGeom>
          <a:noFill/>
          <a:ln>
            <a:noFill/>
          </a:ln>
        </p:spPr>
      </p:pic>
      <p:sp>
        <p:nvSpPr>
          <p:cNvPr id="127" name="Google Shape;127;p1"/>
          <p:cNvSpPr txBox="1"/>
          <p:nvPr/>
        </p:nvSpPr>
        <p:spPr>
          <a:xfrm>
            <a:off x="4229100" y="5905500"/>
            <a:ext cx="31133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Lucida Sans"/>
                <a:ea typeface="Lucida Sans"/>
                <a:cs typeface="Lucida Sans"/>
                <a:sym typeface="Lucida Sans"/>
              </a:rPr>
              <a:t>Project by Team Cifra</a:t>
            </a:r>
            <a:endParaRPr sz="1800">
              <a:solidFill>
                <a:schemeClr val="lt1"/>
              </a:solidFill>
              <a:latin typeface="Lucida Sans"/>
              <a:ea typeface="Lucida Sans"/>
              <a:cs typeface="Lucida Sans"/>
              <a:sym typeface="Lucid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Methodology(Mobile Applications)</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952866"/>
            <a:ext cx="5334000" cy="5535748"/>
          </a:xfrm>
          <a:prstGeom prst="rect">
            <a:avLst/>
          </a:prstGeom>
        </p:spPr>
      </p:pic>
    </p:spTree>
    <p:extLst>
      <p:ext uri="{BB962C8B-B14F-4D97-AF65-F5344CB8AC3E}">
        <p14:creationId xmlns:p14="http://schemas.microsoft.com/office/powerpoint/2010/main" val="2288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Data Collection</a:t>
            </a:r>
            <a:endParaRPr/>
          </a:p>
        </p:txBody>
      </p:sp>
      <p:sp>
        <p:nvSpPr>
          <p:cNvPr id="213" name="Google Shape;213;p9"/>
          <p:cNvSpPr txBox="1">
            <a:spLocks noGrp="1"/>
          </p:cNvSpPr>
          <p:nvPr>
            <p:ph type="body" idx="1"/>
          </p:nvPr>
        </p:nvSpPr>
        <p:spPr>
          <a:xfrm>
            <a:off x="443884" y="1340528"/>
            <a:ext cx="4877016" cy="4962618"/>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Rainfall data</a:t>
            </a:r>
            <a:endParaRPr dirty="0"/>
          </a:p>
          <a:p>
            <a:pPr marL="536575" lvl="1" indent="-273050" algn="l" rtl="0">
              <a:lnSpc>
                <a:spcPct val="90000"/>
              </a:lnSpc>
              <a:spcBef>
                <a:spcPts val="500"/>
              </a:spcBef>
              <a:spcAft>
                <a:spcPts val="0"/>
              </a:spcAft>
              <a:buClr>
                <a:srgbClr val="3F3F3F"/>
              </a:buClr>
              <a:buSzPts val="1600"/>
              <a:buChar char="•"/>
            </a:pPr>
            <a:r>
              <a:rPr lang="en-US" dirty="0"/>
              <a:t>Climate Data Org</a:t>
            </a:r>
            <a:endParaRPr dirty="0"/>
          </a:p>
          <a:p>
            <a:pPr marL="263525" lvl="0" indent="-263525" algn="l" rtl="0">
              <a:lnSpc>
                <a:spcPct val="90000"/>
              </a:lnSpc>
              <a:spcBef>
                <a:spcPts val="1000"/>
              </a:spcBef>
              <a:spcAft>
                <a:spcPts val="0"/>
              </a:spcAft>
              <a:buClr>
                <a:srgbClr val="3F3F3F"/>
              </a:buClr>
              <a:buSzPts val="1800"/>
              <a:buChar char="•"/>
            </a:pPr>
            <a:r>
              <a:rPr lang="en-US" dirty="0"/>
              <a:t>Landslide inventory data</a:t>
            </a:r>
            <a:endParaRPr dirty="0"/>
          </a:p>
          <a:p>
            <a:pPr marL="536575" lvl="1" indent="-273050" algn="l" rtl="0">
              <a:lnSpc>
                <a:spcPct val="90000"/>
              </a:lnSpc>
              <a:spcBef>
                <a:spcPts val="500"/>
              </a:spcBef>
              <a:spcAft>
                <a:spcPts val="0"/>
              </a:spcAft>
              <a:buClr>
                <a:srgbClr val="3F3F3F"/>
              </a:buClr>
              <a:buSzPts val="1600"/>
              <a:buChar char="•"/>
            </a:pPr>
            <a:r>
              <a:rPr lang="en-US" dirty="0"/>
              <a:t>NASA global landslide inventory</a:t>
            </a:r>
            <a:endParaRPr dirty="0"/>
          </a:p>
          <a:p>
            <a:pPr marL="263525" lvl="0" indent="-263525" algn="l" rtl="0">
              <a:lnSpc>
                <a:spcPct val="90000"/>
              </a:lnSpc>
              <a:spcBef>
                <a:spcPts val="1000"/>
              </a:spcBef>
              <a:spcAft>
                <a:spcPts val="0"/>
              </a:spcAft>
              <a:buClr>
                <a:srgbClr val="3F3F3F"/>
              </a:buClr>
              <a:buSzPts val="1800"/>
              <a:buChar char="•"/>
            </a:pPr>
            <a:r>
              <a:rPr lang="en-US" dirty="0"/>
              <a:t>Lithology data</a:t>
            </a:r>
            <a:endParaRPr dirty="0"/>
          </a:p>
          <a:p>
            <a:pPr marL="536575" lvl="1" indent="-273050" algn="l" rtl="0">
              <a:lnSpc>
                <a:spcPct val="90000"/>
              </a:lnSpc>
              <a:spcBef>
                <a:spcPts val="500"/>
              </a:spcBef>
              <a:spcAft>
                <a:spcPts val="0"/>
              </a:spcAft>
              <a:buClr>
                <a:srgbClr val="3F3F3F"/>
              </a:buClr>
              <a:buSzPts val="1600"/>
              <a:buChar char="•"/>
            </a:pPr>
            <a:r>
              <a:rPr lang="en-US" dirty="0"/>
              <a:t>ORR &amp; Associates</a:t>
            </a:r>
            <a:endParaRPr dirty="0"/>
          </a:p>
          <a:p>
            <a:pPr marL="263525" lvl="0" indent="-263525" algn="l" rtl="0">
              <a:lnSpc>
                <a:spcPct val="90000"/>
              </a:lnSpc>
              <a:spcBef>
                <a:spcPts val="1000"/>
              </a:spcBef>
              <a:spcAft>
                <a:spcPts val="0"/>
              </a:spcAft>
              <a:buClr>
                <a:srgbClr val="3F3F3F"/>
              </a:buClr>
              <a:buSzPts val="1800"/>
              <a:buChar char="•"/>
            </a:pPr>
            <a:r>
              <a:rPr lang="en-US" dirty="0"/>
              <a:t>Distance to stream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0" indent="-263525" algn="l" rtl="0">
              <a:lnSpc>
                <a:spcPct val="90000"/>
              </a:lnSpc>
              <a:spcBef>
                <a:spcPts val="1000"/>
              </a:spcBef>
              <a:spcAft>
                <a:spcPts val="0"/>
              </a:spcAft>
              <a:buClr>
                <a:srgbClr val="3F3F3F"/>
              </a:buClr>
              <a:buSzPts val="1800"/>
              <a:buChar char="•"/>
            </a:pPr>
            <a:r>
              <a:rPr lang="en-US" dirty="0"/>
              <a:t>Land use data</a:t>
            </a:r>
            <a:endParaRPr dirty="0"/>
          </a:p>
          <a:p>
            <a:pPr marL="536575" lvl="1" indent="-273050" algn="l" rtl="0">
              <a:lnSpc>
                <a:spcPct val="90000"/>
              </a:lnSpc>
              <a:spcBef>
                <a:spcPts val="500"/>
              </a:spcBef>
              <a:spcAft>
                <a:spcPts val="0"/>
              </a:spcAft>
              <a:buClr>
                <a:srgbClr val="3F3F3F"/>
              </a:buClr>
              <a:buSzPts val="1600"/>
              <a:buChar char="•"/>
            </a:pPr>
            <a:r>
              <a:rPr lang="en-US" dirty="0"/>
              <a:t>Google Earth </a:t>
            </a:r>
            <a:endParaRPr dirty="0"/>
          </a:p>
          <a:p>
            <a:pPr marL="263525" lvl="0" indent="-263525" algn="l" rtl="0">
              <a:lnSpc>
                <a:spcPct val="90000"/>
              </a:lnSpc>
              <a:spcBef>
                <a:spcPts val="1000"/>
              </a:spcBef>
              <a:spcAft>
                <a:spcPts val="0"/>
              </a:spcAft>
              <a:buClr>
                <a:srgbClr val="3F3F3F"/>
              </a:buClr>
              <a:buSzPts val="1800"/>
              <a:buChar char="•"/>
            </a:pPr>
            <a:r>
              <a:rPr lang="en-US" dirty="0"/>
              <a:t>Curvature/Slope/Aspect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p:txBody>
      </p:sp>
      <p:cxnSp>
        <p:nvCxnSpPr>
          <p:cNvPr id="214" name="Google Shape;214;p9"/>
          <p:cNvCxnSpPr/>
          <p:nvPr/>
        </p:nvCxnSpPr>
        <p:spPr>
          <a:xfrm>
            <a:off x="6096000" y="2011703"/>
            <a:ext cx="0" cy="3075394"/>
          </a:xfrm>
          <a:prstGeom prst="straightConnector1">
            <a:avLst/>
          </a:prstGeom>
          <a:noFill/>
          <a:ln w="63500" cap="rnd" cmpd="sng">
            <a:solidFill>
              <a:schemeClr val="accent1"/>
            </a:solidFill>
            <a:prstDash val="solid"/>
            <a:miter lim="800000"/>
            <a:headEnd type="none" w="sm" len="sm"/>
            <a:tailEnd type="none" w="sm" len="sm"/>
          </a:ln>
        </p:spPr>
      </p:cxnSp>
      <p:sp>
        <p:nvSpPr>
          <p:cNvPr id="215" name="Google Shape;215;p9"/>
          <p:cNvSpPr txBox="1">
            <a:spLocks noGrp="1"/>
          </p:cNvSpPr>
          <p:nvPr>
            <p:ph type="body" idx="4"/>
          </p:nvPr>
        </p:nvSpPr>
        <p:spPr>
          <a:xfrm>
            <a:off x="6477000" y="5334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a:t>Used Applications Data Processing</a:t>
            </a:r>
            <a:endParaRPr dirty="0"/>
          </a:p>
        </p:txBody>
      </p:sp>
      <p:sp>
        <p:nvSpPr>
          <p:cNvPr id="216" name="Google Shape;216;p9"/>
          <p:cNvSpPr txBox="1">
            <a:spLocks noGrp="1"/>
          </p:cNvSpPr>
          <p:nvPr>
            <p:ph type="body" idx="3"/>
          </p:nvPr>
        </p:nvSpPr>
        <p:spPr>
          <a:xfrm>
            <a:off x="6477000" y="1371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Arc GIS 10.8</a:t>
            </a:r>
            <a:endParaRPr dirty="0"/>
          </a:p>
          <a:p>
            <a:pPr marL="263525" lvl="0" indent="-263525" algn="l" rtl="0">
              <a:lnSpc>
                <a:spcPct val="90000"/>
              </a:lnSpc>
              <a:spcBef>
                <a:spcPts val="1000"/>
              </a:spcBef>
              <a:spcAft>
                <a:spcPts val="0"/>
              </a:spcAft>
              <a:buClr>
                <a:srgbClr val="3F3F3F"/>
              </a:buClr>
              <a:buSzPts val="1800"/>
              <a:buChar char="•"/>
            </a:pPr>
            <a:r>
              <a:rPr lang="en-US" dirty="0"/>
              <a:t>QGIS</a:t>
            </a:r>
            <a:endParaRPr dirty="0"/>
          </a:p>
          <a:p>
            <a:pPr marL="263525" lvl="0" indent="-263525" algn="l" rtl="0">
              <a:lnSpc>
                <a:spcPct val="90000"/>
              </a:lnSpc>
              <a:spcBef>
                <a:spcPts val="1000"/>
              </a:spcBef>
              <a:spcAft>
                <a:spcPts val="0"/>
              </a:spcAft>
              <a:buClr>
                <a:srgbClr val="3F3F3F"/>
              </a:buClr>
              <a:buSzPts val="1800"/>
              <a:buChar char="•"/>
            </a:pPr>
            <a:r>
              <a:rPr lang="en-US" dirty="0"/>
              <a:t>Geo Mapper</a:t>
            </a:r>
            <a:endParaRPr dirty="0"/>
          </a:p>
          <a:p>
            <a:pPr marL="263525" lvl="0" indent="-263525" algn="l" rtl="0">
              <a:lnSpc>
                <a:spcPct val="90000"/>
              </a:lnSpc>
              <a:spcBef>
                <a:spcPts val="1000"/>
              </a:spcBef>
              <a:spcAft>
                <a:spcPts val="0"/>
              </a:spcAft>
              <a:buClr>
                <a:srgbClr val="3F3F3F"/>
              </a:buClr>
              <a:buSzPts val="1800"/>
              <a:buChar char="•"/>
            </a:pPr>
            <a:r>
              <a:rPr lang="en-US" dirty="0" err="1"/>
              <a:t>SuperMap</a:t>
            </a:r>
            <a:endParaRPr dirty="0"/>
          </a:p>
          <a:p>
            <a:pPr marL="263525" lvl="0" indent="-263525" algn="l" rtl="0">
              <a:lnSpc>
                <a:spcPct val="90000"/>
              </a:lnSpc>
              <a:spcBef>
                <a:spcPts val="1000"/>
              </a:spcBef>
              <a:spcAft>
                <a:spcPts val="0"/>
              </a:spcAft>
              <a:buClr>
                <a:srgbClr val="3F3F3F"/>
              </a:buClr>
              <a:buSzPts val="1800"/>
              <a:buChar char="•"/>
            </a:pPr>
            <a:r>
              <a:rPr lang="en-US" dirty="0"/>
              <a:t>ERDAS </a:t>
            </a:r>
            <a:r>
              <a:rPr lang="en-US" dirty="0" smtClean="0"/>
              <a:t>Imagine</a:t>
            </a:r>
          </a:p>
          <a:p>
            <a:pPr marL="263525" lvl="0" indent="-263525" algn="l" rtl="0">
              <a:lnSpc>
                <a:spcPct val="90000"/>
              </a:lnSpc>
              <a:spcBef>
                <a:spcPts val="1000"/>
              </a:spcBef>
              <a:spcAft>
                <a:spcPts val="0"/>
              </a:spcAft>
              <a:buClr>
                <a:srgbClr val="3F3F3F"/>
              </a:buClr>
              <a:buSzPts val="1800"/>
              <a:buChar char="•"/>
            </a:pPr>
            <a:endParaRPr dirty="0"/>
          </a:p>
        </p:txBody>
      </p:sp>
      <p:sp>
        <p:nvSpPr>
          <p:cNvPr id="217" name="Google Shape;217;p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8" name="Rectangle 7"/>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15;p9"/>
          <p:cNvSpPr txBox="1">
            <a:spLocks noGrp="1"/>
          </p:cNvSpPr>
          <p:nvPr>
            <p:ph type="body" idx="4"/>
          </p:nvPr>
        </p:nvSpPr>
        <p:spPr>
          <a:xfrm>
            <a:off x="6629400" y="36576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smtClean="0"/>
              <a:t>Used Applications for mobile app development</a:t>
            </a:r>
            <a:endParaRPr dirty="0"/>
          </a:p>
        </p:txBody>
      </p:sp>
      <p:sp>
        <p:nvSpPr>
          <p:cNvPr id="11" name="Google Shape;216;p9"/>
          <p:cNvSpPr txBox="1">
            <a:spLocks noGrp="1"/>
          </p:cNvSpPr>
          <p:nvPr>
            <p:ph type="body" idx="3"/>
          </p:nvPr>
        </p:nvSpPr>
        <p:spPr>
          <a:xfrm>
            <a:off x="6629400" y="4419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SG" dirty="0" smtClean="0"/>
              <a:t>Machine learning model</a:t>
            </a:r>
          </a:p>
          <a:p>
            <a:pPr marL="0" lvl="0" indent="0">
              <a:spcBef>
                <a:spcPts val="0"/>
              </a:spcBef>
              <a:buNone/>
            </a:pPr>
            <a:r>
              <a:rPr lang="en-SG" dirty="0"/>
              <a:t>    -</a:t>
            </a:r>
            <a:r>
              <a:rPr lang="en-SG" dirty="0" smtClean="0"/>
              <a:t>python (Google </a:t>
            </a:r>
            <a:r>
              <a:rPr lang="en-SG" dirty="0" err="1" smtClean="0"/>
              <a:t>colabs</a:t>
            </a:r>
            <a:r>
              <a:rPr lang="en-SG" dirty="0" smtClean="0"/>
              <a:t>) </a:t>
            </a:r>
          </a:p>
          <a:p>
            <a:pPr marL="0" lvl="0" indent="0" algn="l" rtl="0">
              <a:lnSpc>
                <a:spcPct val="90000"/>
              </a:lnSpc>
              <a:spcBef>
                <a:spcPts val="0"/>
              </a:spcBef>
              <a:spcAft>
                <a:spcPts val="0"/>
              </a:spcAft>
              <a:buClr>
                <a:srgbClr val="3F3F3F"/>
              </a:buClr>
              <a:buSzPts val="1800"/>
              <a:buNone/>
            </a:pPr>
            <a:endParaRPr lang="en-SG" dirty="0"/>
          </a:p>
          <a:p>
            <a:pPr marL="285750" lvl="0" indent="-285750" algn="l" rtl="0">
              <a:lnSpc>
                <a:spcPct val="90000"/>
              </a:lnSpc>
              <a:spcBef>
                <a:spcPts val="0"/>
              </a:spcBef>
              <a:spcAft>
                <a:spcPts val="0"/>
              </a:spcAft>
              <a:buClr>
                <a:srgbClr val="3F3F3F"/>
              </a:buClr>
              <a:buSzPts val="1800"/>
              <a:buFont typeface="Arial" pitchFamily="34" charset="0"/>
              <a:buChar char="•"/>
            </a:pPr>
            <a:r>
              <a:rPr lang="en-SG" dirty="0" smtClean="0"/>
              <a:t>Mobile app</a:t>
            </a:r>
          </a:p>
          <a:p>
            <a:pPr marL="0" lvl="0" indent="0" algn="l" rtl="0">
              <a:lnSpc>
                <a:spcPct val="90000"/>
              </a:lnSpc>
              <a:spcBef>
                <a:spcPts val="1000"/>
              </a:spcBef>
              <a:spcAft>
                <a:spcPts val="0"/>
              </a:spcAft>
              <a:buClr>
                <a:srgbClr val="3F3F3F"/>
              </a:buClr>
              <a:buSzPts val="1800"/>
              <a:buNone/>
            </a:pPr>
            <a:r>
              <a:rPr lang="en-SG" dirty="0"/>
              <a:t> </a:t>
            </a:r>
            <a:r>
              <a:rPr lang="en-SG" dirty="0" smtClean="0"/>
              <a:t>    -Flutter (Android studio)</a:t>
            </a:r>
            <a:endParaRPr dirty="0"/>
          </a:p>
          <a:p>
            <a:pPr marL="0" lvl="0" indent="0" algn="l" rtl="0">
              <a:lnSpc>
                <a:spcPct val="90000"/>
              </a:lnSpc>
              <a:spcBef>
                <a:spcPts val="1000"/>
              </a:spcBef>
              <a:spcAft>
                <a:spcPts val="0"/>
              </a:spcAft>
              <a:buClr>
                <a:srgbClr val="3F3F3F"/>
              </a:buClr>
              <a:buSzPts val="1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10"/>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Weight of Evidence</a:t>
            </a:r>
            <a:endParaRPr/>
          </a:p>
        </p:txBody>
      </p:sp>
      <p:sp>
        <p:nvSpPr>
          <p:cNvPr id="224" name="Google Shape;224;p1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12</a:t>
            </a:fld>
            <a:endParaRPr/>
          </a:p>
        </p:txBody>
      </p:sp>
      <p:graphicFrame>
        <p:nvGraphicFramePr>
          <p:cNvPr id="10" name="Google Shape;230;p11"/>
          <p:cNvGraphicFramePr/>
          <p:nvPr>
            <p:extLst>
              <p:ext uri="{D42A27DB-BD31-4B8C-83A1-F6EECF244321}">
                <p14:modId xmlns:p14="http://schemas.microsoft.com/office/powerpoint/2010/main" val="2239630447"/>
              </p:ext>
            </p:extLst>
          </p:nvPr>
        </p:nvGraphicFramePr>
        <p:xfrm>
          <a:off x="1143000" y="1219200"/>
          <a:ext cx="9458326" cy="4267201"/>
        </p:xfrm>
        <a:graphic>
          <a:graphicData uri="http://schemas.openxmlformats.org/drawingml/2006/table">
            <a:tbl>
              <a:tblPr firstRow="1" bandRow="1">
                <a:noFill/>
                <a:tableStyleId>{A3413D99-9ED8-4A59-B136-1E13608CB352}</a:tableStyleId>
              </a:tblPr>
              <a:tblGrid>
                <a:gridCol w="3161431"/>
                <a:gridCol w="3135464"/>
                <a:gridCol w="3161431"/>
              </a:tblGrid>
              <a:tr h="559168">
                <a:tc>
                  <a:txBody>
                    <a:bodyPr/>
                    <a:lstStyle/>
                    <a:p>
                      <a:pPr marL="0" marR="0" lvl="0" indent="0" algn="l" rtl="0">
                        <a:spcBef>
                          <a:spcPts val="0"/>
                        </a:spcBef>
                        <a:spcAft>
                          <a:spcPts val="0"/>
                        </a:spcAft>
                        <a:buNone/>
                      </a:pPr>
                      <a:r>
                        <a:rPr lang="en-US" sz="1400" u="none" strike="noStrike" cap="none" dirty="0"/>
                        <a:t>Factor</a:t>
                      </a:r>
                      <a:endParaRPr dirty="0"/>
                    </a:p>
                    <a:p>
                      <a:pPr marL="0" marR="0" lvl="0" indent="0" algn="l" rtl="0">
                        <a:spcBef>
                          <a:spcPts val="0"/>
                        </a:spcBef>
                        <a:spcAft>
                          <a:spcPts val="0"/>
                        </a:spcAft>
                        <a:buNone/>
                      </a:pPr>
                      <a:endParaRPr sz="1400" dirty="0"/>
                    </a:p>
                  </a:txBody>
                  <a:tcPr marL="91450" marR="91450" marT="45725" marB="45725"/>
                </a:tc>
                <a:tc>
                  <a:txBody>
                    <a:bodyPr/>
                    <a:lstStyle/>
                    <a:p>
                      <a:pPr marL="0" marR="0" lvl="0" indent="0" algn="l" rtl="0">
                        <a:spcBef>
                          <a:spcPts val="0"/>
                        </a:spcBef>
                        <a:spcAft>
                          <a:spcPts val="0"/>
                        </a:spcAft>
                        <a:buNone/>
                      </a:pPr>
                      <a:r>
                        <a:rPr lang="en-US" sz="1400"/>
                        <a:t>Resource</a:t>
                      </a:r>
                      <a:endParaRPr/>
                    </a:p>
                  </a:txBody>
                  <a:tcPr marL="91450" marR="91450" marT="45725" marB="45725"/>
                </a:tc>
                <a:tc>
                  <a:txBody>
                    <a:bodyPr/>
                    <a:lstStyle/>
                    <a:p>
                      <a:pPr marL="0" marR="0" lvl="0" indent="0" algn="l" rtl="0">
                        <a:spcBef>
                          <a:spcPts val="0"/>
                        </a:spcBef>
                        <a:spcAft>
                          <a:spcPts val="0"/>
                        </a:spcAft>
                        <a:buNone/>
                      </a:pPr>
                      <a:r>
                        <a:rPr lang="en-US" sz="1400" dirty="0"/>
                        <a:t>Weights</a:t>
                      </a:r>
                      <a:endParaRPr dirty="0"/>
                    </a:p>
                  </a:txBody>
                  <a:tcPr marL="91450" marR="91450" marT="45725" marB="45725"/>
                </a:tc>
              </a:tr>
              <a:tr h="559168">
                <a:tc>
                  <a:txBody>
                    <a:bodyPr/>
                    <a:lstStyle/>
                    <a:p>
                      <a:pPr marL="0" marR="0" lvl="0" indent="0" algn="l" rtl="0">
                        <a:spcBef>
                          <a:spcPts val="0"/>
                        </a:spcBef>
                        <a:spcAft>
                          <a:spcPts val="0"/>
                        </a:spcAft>
                        <a:buNone/>
                      </a:pPr>
                      <a:r>
                        <a:rPr lang="en-SG" dirty="0" smtClean="0"/>
                        <a:t>Landslide Inventory</a:t>
                      </a:r>
                      <a:endParaRPr dirty="0"/>
                    </a:p>
                  </a:txBody>
                  <a:tcPr marL="91450" marR="91450" marT="45725" marB="45725"/>
                </a:tc>
                <a:tc>
                  <a:txBody>
                    <a:bodyPr/>
                    <a:lstStyle/>
                    <a:p>
                      <a:pPr marL="0" marR="0" lvl="0" indent="0" algn="l" rtl="0">
                        <a:spcBef>
                          <a:spcPts val="0"/>
                        </a:spcBef>
                        <a:spcAft>
                          <a:spcPts val="0"/>
                        </a:spcAft>
                        <a:buNone/>
                      </a:pPr>
                      <a:r>
                        <a:rPr lang="en-SG" dirty="0" smtClean="0"/>
                        <a:t>NASA Landslide</a:t>
                      </a:r>
                      <a:r>
                        <a:rPr lang="en-SG" baseline="0" dirty="0" smtClean="0"/>
                        <a:t> Viewer</a:t>
                      </a:r>
                      <a:endParaRPr dirty="0"/>
                    </a:p>
                  </a:txBody>
                  <a:tcPr marL="91450" marR="91450" marT="45725" marB="45725"/>
                </a:tc>
                <a:tc>
                  <a:txBody>
                    <a:bodyPr/>
                    <a:lstStyle/>
                    <a:p>
                      <a:pPr marL="0" marR="0" lvl="0" indent="0" algn="l" rtl="0">
                        <a:spcBef>
                          <a:spcPts val="0"/>
                        </a:spcBef>
                        <a:spcAft>
                          <a:spcPts val="0"/>
                        </a:spcAft>
                        <a:buNone/>
                      </a:pPr>
                      <a:r>
                        <a:rPr lang="en-SG" sz="1400" dirty="0" smtClean="0"/>
                        <a:t>20</a:t>
                      </a:r>
                      <a:endParaRPr sz="1400" dirty="0"/>
                    </a:p>
                  </a:txBody>
                  <a:tcPr marL="91450" marR="91450" marT="45725" marB="45725"/>
                </a:tc>
              </a:tr>
              <a:tr h="440834">
                <a:tc>
                  <a:txBody>
                    <a:bodyPr/>
                    <a:lstStyle/>
                    <a:p>
                      <a:pPr marL="0" marR="0" lvl="0" indent="0" algn="l" rtl="0">
                        <a:spcBef>
                          <a:spcPts val="0"/>
                        </a:spcBef>
                        <a:spcAft>
                          <a:spcPts val="0"/>
                        </a:spcAft>
                        <a:buNone/>
                      </a:pPr>
                      <a:r>
                        <a:rPr lang="en-US" sz="1400" dirty="0"/>
                        <a:t>Rainfall</a:t>
                      </a:r>
                      <a:endParaRPr dirty="0"/>
                    </a:p>
                  </a:txBody>
                  <a:tcPr marL="91450" marR="91450" marT="45725" marB="45725"/>
                </a:tc>
                <a:tc>
                  <a:txBody>
                    <a:bodyPr/>
                    <a:lstStyle/>
                    <a:p>
                      <a:pPr marL="0" marR="0" lvl="0" indent="0" algn="l" rtl="0">
                        <a:spcBef>
                          <a:spcPts val="0"/>
                        </a:spcBef>
                        <a:spcAft>
                          <a:spcPts val="0"/>
                        </a:spcAft>
                        <a:buNone/>
                      </a:pPr>
                      <a:r>
                        <a:rPr lang="en-US" sz="1400"/>
                        <a:t>Climate Data Org</a:t>
                      </a:r>
                      <a:endParaRPr/>
                    </a:p>
                  </a:txBody>
                  <a:tcPr marL="91450" marR="91450" marT="45725" marB="45725"/>
                </a:tc>
                <a:tc>
                  <a:txBody>
                    <a:bodyPr/>
                    <a:lstStyle/>
                    <a:p>
                      <a:pPr marL="0" marR="0" lvl="0" indent="0" algn="l" rtl="0">
                        <a:spcBef>
                          <a:spcPts val="0"/>
                        </a:spcBef>
                        <a:spcAft>
                          <a:spcPts val="0"/>
                        </a:spcAft>
                        <a:buNone/>
                      </a:pPr>
                      <a:r>
                        <a:rPr lang="en-SG" sz="1400" dirty="0" smtClean="0"/>
                        <a:t>25</a:t>
                      </a:r>
                      <a:endParaRPr sz="1400" dirty="0"/>
                    </a:p>
                  </a:txBody>
                  <a:tcPr marL="91450" marR="91450" marT="45725" marB="45725"/>
                </a:tc>
              </a:tr>
              <a:tr h="492369">
                <a:tc>
                  <a:txBody>
                    <a:bodyPr/>
                    <a:lstStyle/>
                    <a:p>
                      <a:pPr marL="0" marR="0" lvl="0" indent="0" algn="l" rtl="0">
                        <a:spcBef>
                          <a:spcPts val="0"/>
                        </a:spcBef>
                        <a:spcAft>
                          <a:spcPts val="0"/>
                        </a:spcAft>
                        <a:buNone/>
                      </a:pPr>
                      <a:r>
                        <a:rPr lang="en-SG" dirty="0" smtClean="0"/>
                        <a:t>Elevation</a:t>
                      </a:r>
                      <a:endParaRPr dirty="0"/>
                    </a:p>
                  </a:txBody>
                  <a:tcPr marL="91450" marR="91450" marT="45725" marB="45725"/>
                </a:tc>
                <a:tc>
                  <a:txBody>
                    <a:bodyPr/>
                    <a:lstStyle/>
                    <a:p>
                      <a:pPr marL="0" marR="0" lvl="0" indent="0" algn="l" rtl="0">
                        <a:spcBef>
                          <a:spcPts val="0"/>
                        </a:spcBef>
                        <a:spcAft>
                          <a:spcPts val="0"/>
                        </a:spcAft>
                        <a:buNone/>
                      </a:pPr>
                      <a:r>
                        <a:rPr lang="en-SG" dirty="0" smtClean="0"/>
                        <a:t>Diva-GIS</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10308">
                <a:tc>
                  <a:txBody>
                    <a:bodyPr/>
                    <a:lstStyle/>
                    <a:p>
                      <a:pPr marL="0" marR="0" lvl="0" indent="0" algn="l" rtl="0">
                        <a:spcBef>
                          <a:spcPts val="0"/>
                        </a:spcBef>
                        <a:spcAft>
                          <a:spcPts val="0"/>
                        </a:spcAft>
                        <a:buNone/>
                      </a:pPr>
                      <a:r>
                        <a:rPr lang="en-US" sz="1400"/>
                        <a:t>Slope</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15</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Curvature</a:t>
                      </a:r>
                      <a:endParaRPr dirty="0"/>
                    </a:p>
                  </a:txBody>
                  <a:tcPr marL="91450" marR="91450" marT="45725" marB="45725"/>
                </a:tc>
                <a:tc>
                  <a:txBody>
                    <a:bodyPr/>
                    <a:lstStyle/>
                    <a:p>
                      <a:pPr marL="0" marR="0" lvl="0" indent="0" algn="l" rtl="0">
                        <a:spcBef>
                          <a:spcPts val="0"/>
                        </a:spcBef>
                        <a:spcAft>
                          <a:spcPts val="0"/>
                        </a:spcAft>
                        <a:buNone/>
                      </a:pPr>
                      <a:r>
                        <a:rPr lang="en-SG" dirty="0" smtClean="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7</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Lithology</a:t>
                      </a:r>
                      <a:endParaRPr dirty="0"/>
                    </a:p>
                  </a:txBody>
                  <a:tcPr marL="91450" marR="91450" marT="45725" marB="45725"/>
                </a:tc>
                <a:tc>
                  <a:txBody>
                    <a:bodyPr/>
                    <a:lstStyle/>
                    <a:p>
                      <a:pPr marL="0" marR="0" lvl="0" indent="0" algn="l" rtl="0">
                        <a:spcBef>
                          <a:spcPts val="0"/>
                        </a:spcBef>
                        <a:spcAft>
                          <a:spcPts val="0"/>
                        </a:spcAft>
                        <a:buNone/>
                      </a:pPr>
                      <a:r>
                        <a:rPr lang="en-SG" dirty="0" smtClean="0"/>
                        <a:t>ORR &amp; Associate</a:t>
                      </a:r>
                      <a:endParaRPr dirty="0"/>
                    </a:p>
                  </a:txBody>
                  <a:tcPr marL="91450" marR="91450" marT="45725" marB="45725"/>
                </a:tc>
                <a:tc>
                  <a:txBody>
                    <a:bodyPr/>
                    <a:lstStyle/>
                    <a:p>
                      <a:pPr marL="0" marR="0" lvl="0" indent="0" algn="l" rtl="0">
                        <a:spcBef>
                          <a:spcPts val="0"/>
                        </a:spcBef>
                        <a:spcAft>
                          <a:spcPts val="0"/>
                        </a:spcAft>
                        <a:buNone/>
                      </a:pPr>
                      <a:r>
                        <a:rPr lang="en-SG" sz="1400" dirty="0" smtClean="0"/>
                        <a:t>8</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Distance to Stream</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Land Use</a:t>
                      </a:r>
                      <a:endParaRPr/>
                    </a:p>
                  </a:txBody>
                  <a:tcPr marL="91450" marR="91450" marT="45725" marB="45725"/>
                </a:tc>
                <a:tc>
                  <a:txBody>
                    <a:bodyPr/>
                    <a:lstStyle/>
                    <a:p>
                      <a:pPr marL="0" marR="0" lvl="0" indent="0" algn="l" rtl="0">
                        <a:spcBef>
                          <a:spcPts val="0"/>
                        </a:spcBef>
                        <a:spcAft>
                          <a:spcPts val="0"/>
                        </a:spcAft>
                        <a:buNone/>
                      </a:pPr>
                      <a:r>
                        <a:rPr lang="en-US" sz="1400" dirty="0"/>
                        <a:t>Google Earth </a:t>
                      </a:r>
                      <a:endParaRPr dirty="0"/>
                    </a:p>
                  </a:txBody>
                  <a:tcPr marL="91450" marR="91450" marT="45725" marB="45725"/>
                </a:tc>
                <a:tc>
                  <a:txBody>
                    <a:bodyPr/>
                    <a:lstStyle/>
                    <a:p>
                      <a:pPr marL="0" marR="0" lvl="0" indent="0" algn="l" rtl="0">
                        <a:spcBef>
                          <a:spcPts val="0"/>
                        </a:spcBef>
                        <a:spcAft>
                          <a:spcPts val="0"/>
                        </a:spcAft>
                        <a:buNone/>
                      </a:pPr>
                      <a:r>
                        <a:rPr lang="en-SG" sz="1400" dirty="0" smtClean="0"/>
                        <a:t>5</a:t>
                      </a:r>
                      <a:endParaRPr sz="1400" dirty="0"/>
                    </a:p>
                  </a:txBody>
                  <a:tcPr marL="91450" marR="91450" marT="45725" marB="45725"/>
                </a:tc>
              </a:tr>
            </a:tbl>
          </a:graphicData>
        </a:graphic>
      </p:graphicFrame>
      <p:sp>
        <p:nvSpPr>
          <p:cNvPr id="11" name="Rectangle 10"/>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Landslide Causative Factors</a:t>
            </a:r>
            <a:endParaRPr/>
          </a:p>
        </p:txBody>
      </p:sp>
      <p:sp>
        <p:nvSpPr>
          <p:cNvPr id="231" name="Google Shape;231;p11"/>
          <p:cNvSpPr/>
          <p:nvPr/>
        </p:nvSpPr>
        <p:spPr>
          <a:xfrm>
            <a:off x="9584852"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1</a:t>
            </a:r>
            <a:endParaRPr sz="1200">
              <a:solidFill>
                <a:schemeClr val="lt1"/>
              </a:solidFill>
              <a:latin typeface="Lucida Sans"/>
              <a:ea typeface="Lucida Sans"/>
              <a:cs typeface="Lucida Sans"/>
              <a:sym typeface="Lucida Sans"/>
            </a:endParaRPr>
          </a:p>
        </p:txBody>
      </p:sp>
      <p:sp>
        <p:nvSpPr>
          <p:cNvPr id="232" name="Google Shape;232;p11"/>
          <p:cNvSpPr/>
          <p:nvPr/>
        </p:nvSpPr>
        <p:spPr>
          <a:xfrm>
            <a:off x="11514137"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2</a:t>
            </a:r>
            <a:endParaRPr sz="1200">
              <a:solidFill>
                <a:schemeClr val="lt1"/>
              </a:solidFill>
              <a:latin typeface="Lucida Sans"/>
              <a:ea typeface="Lucida Sans"/>
              <a:cs typeface="Lucida Sans"/>
              <a:sym typeface="Lucida Sans"/>
            </a:endParaRPr>
          </a:p>
        </p:txBody>
      </p:sp>
      <p:sp>
        <p:nvSpPr>
          <p:cNvPr id="233" name="Google Shape;233;p11"/>
          <p:cNvSpPr/>
          <p:nvPr/>
        </p:nvSpPr>
        <p:spPr>
          <a:xfrm>
            <a:off x="9584852"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3</a:t>
            </a:r>
            <a:endParaRPr sz="1200">
              <a:solidFill>
                <a:schemeClr val="lt1"/>
              </a:solidFill>
              <a:latin typeface="Lucida Sans"/>
              <a:ea typeface="Lucida Sans"/>
              <a:cs typeface="Lucida Sans"/>
              <a:sym typeface="Lucida Sans"/>
            </a:endParaRPr>
          </a:p>
        </p:txBody>
      </p:sp>
      <p:sp>
        <p:nvSpPr>
          <p:cNvPr id="234" name="Google Shape;234;p11"/>
          <p:cNvSpPr/>
          <p:nvPr/>
        </p:nvSpPr>
        <p:spPr>
          <a:xfrm>
            <a:off x="11514137"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4</a:t>
            </a:r>
            <a:endParaRPr sz="1200">
              <a:solidFill>
                <a:schemeClr val="lt1"/>
              </a:solidFill>
              <a:latin typeface="Lucida Sans"/>
              <a:ea typeface="Lucida Sans"/>
              <a:cs typeface="Lucida Sans"/>
              <a:sym typeface="Lucida Sans"/>
            </a:endParaRPr>
          </a:p>
        </p:txBody>
      </p:sp>
      <p:sp>
        <p:nvSpPr>
          <p:cNvPr id="235" name="Google Shape;235;p11"/>
          <p:cNvSpPr/>
          <p:nvPr/>
        </p:nvSpPr>
        <p:spPr>
          <a:xfrm>
            <a:off x="9584852"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5</a:t>
            </a:r>
            <a:endParaRPr sz="1200">
              <a:solidFill>
                <a:schemeClr val="lt1"/>
              </a:solidFill>
              <a:latin typeface="Lucida Sans"/>
              <a:ea typeface="Lucida Sans"/>
              <a:cs typeface="Lucida Sans"/>
              <a:sym typeface="Lucida Sans"/>
            </a:endParaRPr>
          </a:p>
        </p:txBody>
      </p:sp>
      <p:sp>
        <p:nvSpPr>
          <p:cNvPr id="236" name="Google Shape;236;p11"/>
          <p:cNvSpPr/>
          <p:nvPr/>
        </p:nvSpPr>
        <p:spPr>
          <a:xfrm>
            <a:off x="11514137"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6</a:t>
            </a:r>
            <a:endParaRPr sz="1200">
              <a:solidFill>
                <a:schemeClr val="lt1"/>
              </a:solidFill>
              <a:latin typeface="Lucida Sans"/>
              <a:ea typeface="Lucida Sans"/>
              <a:cs typeface="Lucida Sans"/>
              <a:sym typeface="Lucida Sans"/>
            </a:endParaRPr>
          </a:p>
        </p:txBody>
      </p:sp>
      <p:sp>
        <p:nvSpPr>
          <p:cNvPr id="237" name="Google Shape;237;p1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38" name="Google Shape;238;p11"/>
          <p:cNvPicPr preferRelativeResize="0">
            <a:picLocks noGrp="1"/>
          </p:cNvPicPr>
          <p:nvPr>
            <p:ph type="pic" idx="7"/>
          </p:nvPr>
        </p:nvPicPr>
        <p:blipFill rotWithShape="1">
          <a:blip r:embed="rId3">
            <a:alphaModFix/>
          </a:blip>
          <a:srcRect l="10445" r="10444"/>
          <a:stretch/>
        </p:blipFill>
        <p:spPr>
          <a:xfrm>
            <a:off x="8127752" y="471129"/>
            <a:ext cx="1800000" cy="1800000"/>
          </a:xfrm>
          <a:prstGeom prst="rect">
            <a:avLst/>
          </a:prstGeom>
          <a:blipFill rotWithShape="1">
            <a:blip r:embed="rId4">
              <a:alphaModFix/>
            </a:blip>
            <a:tile tx="0" ty="0" sx="100000" sy="100000" flip="none" algn="tl"/>
          </a:blipFill>
          <a:ln>
            <a:noFill/>
          </a:ln>
        </p:spPr>
      </p:pic>
      <p:pic>
        <p:nvPicPr>
          <p:cNvPr id="239" name="Google Shape;239;p11"/>
          <p:cNvPicPr preferRelativeResize="0">
            <a:picLocks noGrp="1"/>
          </p:cNvPicPr>
          <p:nvPr>
            <p:ph type="pic" idx="8"/>
          </p:nvPr>
        </p:nvPicPr>
        <p:blipFill rotWithShape="1">
          <a:blip r:embed="rId5">
            <a:alphaModFix/>
          </a:blip>
          <a:srcRect l="10445" r="10444"/>
          <a:stretch/>
        </p:blipFill>
        <p:spPr>
          <a:xfrm>
            <a:off x="10057037" y="471129"/>
            <a:ext cx="1800000" cy="1800000"/>
          </a:xfrm>
          <a:prstGeom prst="rect">
            <a:avLst/>
          </a:prstGeom>
          <a:solidFill>
            <a:srgbClr val="F2F2F2"/>
          </a:solidFill>
          <a:ln>
            <a:noFill/>
          </a:ln>
        </p:spPr>
      </p:pic>
      <p:pic>
        <p:nvPicPr>
          <p:cNvPr id="240" name="Google Shape;240;p11"/>
          <p:cNvPicPr preferRelativeResize="0">
            <a:picLocks noGrp="1"/>
          </p:cNvPicPr>
          <p:nvPr>
            <p:ph type="pic" idx="6"/>
          </p:nvPr>
        </p:nvPicPr>
        <p:blipFill rotWithShape="1">
          <a:blip r:embed="rId6">
            <a:alphaModFix/>
          </a:blip>
          <a:srcRect l="10445" r="10444"/>
          <a:stretch/>
        </p:blipFill>
        <p:spPr>
          <a:xfrm>
            <a:off x="10057037" y="2395565"/>
            <a:ext cx="1800000" cy="1800000"/>
          </a:xfrm>
          <a:prstGeom prst="rect">
            <a:avLst/>
          </a:prstGeom>
          <a:solidFill>
            <a:srgbClr val="3F3F3F"/>
          </a:solidFill>
          <a:ln>
            <a:noFill/>
          </a:ln>
        </p:spPr>
      </p:pic>
      <p:pic>
        <p:nvPicPr>
          <p:cNvPr id="241" name="Google Shape;241;p11"/>
          <p:cNvPicPr preferRelativeResize="0">
            <a:picLocks noGrp="1"/>
          </p:cNvPicPr>
          <p:nvPr>
            <p:ph type="pic" idx="5"/>
          </p:nvPr>
        </p:nvPicPr>
        <p:blipFill rotWithShape="1">
          <a:blip r:embed="rId7">
            <a:alphaModFix/>
          </a:blip>
          <a:srcRect l="10445" r="10444"/>
          <a:stretch/>
        </p:blipFill>
        <p:spPr>
          <a:xfrm>
            <a:off x="8127752" y="2395565"/>
            <a:ext cx="1800000" cy="1800000"/>
          </a:xfrm>
          <a:prstGeom prst="rect">
            <a:avLst/>
          </a:prstGeom>
          <a:solidFill>
            <a:schemeClr val="lt1"/>
          </a:solidFill>
          <a:ln>
            <a:noFill/>
          </a:ln>
        </p:spPr>
      </p:pic>
      <p:pic>
        <p:nvPicPr>
          <p:cNvPr id="242" name="Google Shape;242;p11"/>
          <p:cNvPicPr preferRelativeResize="0">
            <a:picLocks noGrp="1"/>
          </p:cNvPicPr>
          <p:nvPr>
            <p:ph type="pic" idx="3"/>
          </p:nvPr>
        </p:nvPicPr>
        <p:blipFill rotWithShape="1">
          <a:blip r:embed="rId8">
            <a:alphaModFix/>
          </a:blip>
          <a:srcRect l="10445" r="10444"/>
          <a:stretch/>
        </p:blipFill>
        <p:spPr>
          <a:xfrm>
            <a:off x="8127752" y="4320000"/>
            <a:ext cx="1800000" cy="1800000"/>
          </a:xfrm>
          <a:prstGeom prst="rect">
            <a:avLst/>
          </a:prstGeom>
          <a:solidFill>
            <a:schemeClr val="lt1"/>
          </a:solidFill>
          <a:ln>
            <a:noFill/>
          </a:ln>
        </p:spPr>
      </p:pic>
      <p:pic>
        <p:nvPicPr>
          <p:cNvPr id="2" name="Picture Placeholder 1"/>
          <p:cNvPicPr>
            <a:picLocks noGrp="1" noChangeAspect="1"/>
          </p:cNvPicPr>
          <p:nvPr>
            <p:ph type="pic" idx="4"/>
          </p:nvPr>
        </p:nvPicPr>
        <p:blipFill rotWithShape="1">
          <a:blip r:embed="rId9">
            <a:extLst>
              <a:ext uri="{28A0092B-C50C-407E-A947-70E740481C1C}">
                <a14:useLocalDpi xmlns:a14="http://schemas.microsoft.com/office/drawing/2010/main" val="0"/>
              </a:ext>
            </a:extLst>
          </a:blip>
          <a:srcRect l="34730" t="10318" r="35523" b="13492"/>
          <a:stretch/>
        </p:blipFill>
        <p:spPr>
          <a:xfrm>
            <a:off x="10467975" y="4442077"/>
            <a:ext cx="1046162" cy="1506473"/>
          </a:xfrm>
          <a:prstGeom prst="rect">
            <a:avLst/>
          </a:prstGeom>
          <a:solidFill>
            <a:srgbClr val="F2F2F2"/>
          </a:solidFill>
          <a:ln>
            <a:noFill/>
          </a:ln>
        </p:spPr>
      </p:pic>
      <p:sp>
        <p:nvSpPr>
          <p:cNvPr id="244" name="Google Shape;244;p1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Each factor map was divided in to certain weight classes.</a:t>
            </a:r>
            <a:endParaRPr/>
          </a:p>
        </p:txBody>
      </p:sp>
      <p:graphicFrame>
        <p:nvGraphicFramePr>
          <p:cNvPr id="18" name="Table 17"/>
          <p:cNvGraphicFramePr>
            <a:graphicFrameLocks noGrp="1"/>
          </p:cNvGraphicFramePr>
          <p:nvPr>
            <p:extLst>
              <p:ext uri="{D42A27DB-BD31-4B8C-83A1-F6EECF244321}">
                <p14:modId xmlns:p14="http://schemas.microsoft.com/office/powerpoint/2010/main" val="406796846"/>
              </p:ext>
            </p:extLst>
          </p:nvPr>
        </p:nvGraphicFramePr>
        <p:xfrm>
          <a:off x="685800" y="3200400"/>
          <a:ext cx="3048000" cy="2259279"/>
        </p:xfrm>
        <a:graphic>
          <a:graphicData uri="http://schemas.openxmlformats.org/drawingml/2006/table">
            <a:tbl>
              <a:tblPr firstRow="1" bandRow="1">
                <a:tableStyleId>{3C2FFA5D-87B4-456A-9821-1D502468CF0F}</a:tableStyleId>
              </a:tblPr>
              <a:tblGrid>
                <a:gridCol w="1524000"/>
                <a:gridCol w="1524000"/>
              </a:tblGrid>
              <a:tr h="314696">
                <a:tc gridSpan="2">
                  <a:txBody>
                    <a:bodyPr/>
                    <a:lstStyle/>
                    <a:p>
                      <a:pPr algn="ctr"/>
                      <a:r>
                        <a:rPr lang="en-SG" dirty="0" smtClean="0"/>
                        <a:t>Slope</a:t>
                      </a:r>
                      <a:endParaRPr lang="en-US" dirty="0"/>
                    </a:p>
                  </a:txBody>
                  <a:tcPr/>
                </a:tc>
                <a:tc hMerge="1">
                  <a:txBody>
                    <a:bodyPr/>
                    <a:lstStyle/>
                    <a:p>
                      <a:endParaRPr lang="en-US" dirty="0"/>
                    </a:p>
                  </a:txBody>
                  <a:tcPr/>
                </a:tc>
              </a:tr>
              <a:tr h="371103">
                <a:tc>
                  <a:txBody>
                    <a:bodyPr/>
                    <a:lstStyle/>
                    <a:p>
                      <a:pPr algn="ctr"/>
                      <a:r>
                        <a:rPr lang="en-SG" dirty="0" smtClean="0"/>
                        <a:t>Range(degrees)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314696">
                <a:tc>
                  <a:txBody>
                    <a:bodyPr/>
                    <a:lstStyle/>
                    <a:p>
                      <a:r>
                        <a:rPr lang="en-SG" dirty="0" smtClean="0"/>
                        <a:t>0.0 to 2.3</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314696">
                <a:tc>
                  <a:txBody>
                    <a:bodyPr/>
                    <a:lstStyle/>
                    <a:p>
                      <a:r>
                        <a:rPr lang="en-SG" dirty="0" smtClean="0"/>
                        <a:t>2.3 to 5.6</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314696">
                <a:tc>
                  <a:txBody>
                    <a:bodyPr/>
                    <a:lstStyle/>
                    <a:p>
                      <a:r>
                        <a:rPr lang="en-SG" dirty="0" smtClean="0"/>
                        <a:t>5.6 to 9.3</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314696">
                <a:tc>
                  <a:txBody>
                    <a:bodyPr/>
                    <a:lstStyle/>
                    <a:p>
                      <a:r>
                        <a:rPr lang="en-SG" dirty="0" smtClean="0"/>
                        <a:t>9.3 to 15.2</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314696">
                <a:tc>
                  <a:txBody>
                    <a:bodyPr/>
                    <a:lstStyle/>
                    <a:p>
                      <a:r>
                        <a:rPr lang="en-SG" dirty="0" smtClean="0"/>
                        <a:t>15.2 to 90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50646335"/>
              </p:ext>
            </p:extLst>
          </p:nvPr>
        </p:nvGraphicFramePr>
        <p:xfrm>
          <a:off x="4343400" y="32004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Elevation</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 to 312</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312</a:t>
                      </a:r>
                      <a:r>
                        <a:rPr lang="en-SG" baseline="0" dirty="0" smtClean="0"/>
                        <a:t> to 660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660</a:t>
                      </a:r>
                      <a:r>
                        <a:rPr lang="en-SG" baseline="0" dirty="0" smtClean="0"/>
                        <a:t> to 1029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1029</a:t>
                      </a:r>
                      <a:r>
                        <a:rPr lang="en-SG" baseline="0" dirty="0" smtClean="0"/>
                        <a:t> to 1431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1431</a:t>
                      </a:r>
                      <a:r>
                        <a:rPr lang="en-SG" baseline="0" dirty="0" smtClean="0"/>
                        <a:t> to 2203</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20" name="Rectangle 19"/>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I</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7" name="Table 6"/>
          <p:cNvGraphicFramePr>
            <a:graphicFrameLocks noGrp="1"/>
          </p:cNvGraphicFramePr>
          <p:nvPr>
            <p:extLst>
              <p:ext uri="{D42A27DB-BD31-4B8C-83A1-F6EECF244321}">
                <p14:modId xmlns:p14="http://schemas.microsoft.com/office/powerpoint/2010/main" val="2778021096"/>
              </p:ext>
            </p:extLst>
          </p:nvPr>
        </p:nvGraphicFramePr>
        <p:xfrm>
          <a:off x="9144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Rainfall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0.0 to 72.9</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72.9 to 90.1</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90.1 to 95.9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95.9 to 100.1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100.1</a:t>
                      </a:r>
                      <a:r>
                        <a:rPr lang="en-SG" baseline="0" dirty="0" smtClean="0"/>
                        <a:t> to 150.7</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4163329"/>
              </p:ext>
            </p:extLst>
          </p:nvPr>
        </p:nvGraphicFramePr>
        <p:xfrm>
          <a:off x="845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Distance</a:t>
                      </a:r>
                      <a:r>
                        <a:rPr lang="en-SG" baseline="0" dirty="0" smtClean="0"/>
                        <a:t> to stream Map</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150</a:t>
                      </a:r>
                      <a:r>
                        <a:rPr lang="en-SG" baseline="0" dirty="0" smtClean="0"/>
                        <a:t> to 200</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100</a:t>
                      </a:r>
                      <a:r>
                        <a:rPr lang="en-SG" baseline="0" dirty="0" smtClean="0"/>
                        <a:t> to 150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50</a:t>
                      </a:r>
                      <a:r>
                        <a:rPr lang="en-SG" baseline="0" dirty="0" smtClean="0"/>
                        <a:t> to 100</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0</a:t>
                      </a:r>
                      <a:r>
                        <a:rPr lang="en-SG" baseline="0" dirty="0" smtClean="0"/>
                        <a:t> to 50</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More</a:t>
                      </a:r>
                      <a:r>
                        <a:rPr lang="en-SG" baseline="0" dirty="0" smtClean="0"/>
                        <a:t> than 200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14064313"/>
              </p:ext>
            </p:extLst>
          </p:nvPr>
        </p:nvGraphicFramePr>
        <p:xfrm>
          <a:off x="464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err="1" smtClean="0"/>
                        <a:t>Landuse</a:t>
                      </a:r>
                      <a:r>
                        <a:rPr lang="en-SG" dirty="0" smtClean="0"/>
                        <a:t> Map</a:t>
                      </a:r>
                      <a:endParaRPr lang="en-US" dirty="0"/>
                    </a:p>
                  </a:txBody>
                  <a:tcPr/>
                </a:tc>
                <a:tc hMerge="1">
                  <a:txBody>
                    <a:bodyPr/>
                    <a:lstStyle/>
                    <a:p>
                      <a:endParaRPr lang="en-US" dirty="0"/>
                    </a:p>
                  </a:txBody>
                  <a:tcPr/>
                </a:tc>
              </a:tr>
              <a:tr h="381000">
                <a:tc>
                  <a:txBody>
                    <a:bodyPr/>
                    <a:lstStyle/>
                    <a:p>
                      <a:pPr algn="ctr"/>
                      <a:r>
                        <a:rPr lang="en-SG" dirty="0" smtClean="0"/>
                        <a:t>Feature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Urban</a:t>
                      </a:r>
                      <a:r>
                        <a:rPr lang="en-SG" baseline="0" dirty="0" smtClean="0"/>
                        <a:t> Lands</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Forest</a:t>
                      </a:r>
                      <a:r>
                        <a:rPr lang="en-SG" baseline="0" dirty="0" smtClean="0"/>
                        <a:t> Lands</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Rangelands</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Barren</a:t>
                      </a:r>
                      <a:r>
                        <a:rPr lang="en-SG" baseline="0" dirty="0" smtClean="0"/>
                        <a:t> Lands</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Agriculture</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4068173"/>
              </p:ext>
            </p:extLst>
          </p:nvPr>
        </p:nvGraphicFramePr>
        <p:xfrm>
          <a:off x="8512276" y="3810000"/>
          <a:ext cx="2971800" cy="16002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Curvature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Flat</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Convex</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Concave</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69131739"/>
              </p:ext>
            </p:extLst>
          </p:nvPr>
        </p:nvGraphicFramePr>
        <p:xfrm>
          <a:off x="838200" y="38100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Inventory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Very</a:t>
                      </a:r>
                      <a:r>
                        <a:rPr lang="en-SG" baseline="0" dirty="0" smtClean="0"/>
                        <a:t> Low Risk</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Low Risk</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Moderate Risk</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High Risk</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Very</a:t>
                      </a:r>
                      <a:r>
                        <a:rPr lang="en-SG" baseline="0" dirty="0" smtClean="0"/>
                        <a:t> High Risk</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4885467"/>
              </p:ext>
            </p:extLst>
          </p:nvPr>
        </p:nvGraphicFramePr>
        <p:xfrm>
          <a:off x="4527752" y="3733800"/>
          <a:ext cx="3276600" cy="2209800"/>
        </p:xfrm>
        <a:graphic>
          <a:graphicData uri="http://schemas.openxmlformats.org/drawingml/2006/table">
            <a:tbl>
              <a:tblPr firstRow="1" bandRow="1">
                <a:tableStyleId>{3C2FFA5D-87B4-456A-9821-1D502468CF0F}</a:tableStyleId>
              </a:tblPr>
              <a:tblGrid>
                <a:gridCol w="1638300"/>
                <a:gridCol w="1638300"/>
              </a:tblGrid>
              <a:tr h="265216">
                <a:tc gridSpan="2">
                  <a:txBody>
                    <a:bodyPr/>
                    <a:lstStyle/>
                    <a:p>
                      <a:pPr algn="ctr"/>
                      <a:r>
                        <a:rPr lang="en-SG" dirty="0" smtClean="0"/>
                        <a:t>Lithology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Weathered tuff</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Rhyolite/</a:t>
                      </a:r>
                      <a:r>
                        <a:rPr lang="en-SG" baseline="0" dirty="0" err="1" smtClean="0"/>
                        <a:t>trachytc</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Residual</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err="1" smtClean="0"/>
                        <a:t>Coluvial</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err="1" smtClean="0"/>
                        <a:t>Aluvial</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13" name="Rectangle 12"/>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Inventory Map</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51" name="Google Shape;251;p12"/>
          <p:cNvSpPr txBox="1"/>
          <p:nvPr/>
        </p:nvSpPr>
        <p:spPr>
          <a:xfrm>
            <a:off x="1714500" y="1047750"/>
            <a:ext cx="9168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cida Sans"/>
                <a:ea typeface="Lucida Sans"/>
                <a:cs typeface="Lucida Sans"/>
                <a:sym typeface="Lucida Sans"/>
              </a:rPr>
              <a:t>Data source: NASA Map &amp; App Gallery - Global Inventory Map</a:t>
            </a:r>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771" t="11966" r="32259" b="12737"/>
          <a:stretch/>
        </p:blipFill>
        <p:spPr>
          <a:xfrm>
            <a:off x="3985146" y="1514900"/>
            <a:ext cx="3819206" cy="4258103"/>
          </a:xfrm>
          <a:prstGeom prst="rect">
            <a:avLst/>
          </a:prstGeom>
          <a:ln>
            <a:solidFill>
              <a:schemeClr val="tx1"/>
            </a:solidFill>
          </a:ln>
        </p:spPr>
      </p:pic>
    </p:spTree>
    <p:extLst>
      <p:ext uri="{BB962C8B-B14F-4D97-AF65-F5344CB8AC3E}">
        <p14:creationId xmlns:p14="http://schemas.microsoft.com/office/powerpoint/2010/main" val="410585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p:nvPr/>
        </p:nvSpPr>
        <p:spPr>
          <a:xfrm>
            <a:off x="1189824" y="1900400"/>
            <a:ext cx="9094899" cy="8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Risk Map Module</a:t>
            </a:r>
            <a:endParaRPr dirty="0"/>
          </a:p>
        </p:txBody>
      </p:sp>
      <p:sp>
        <p:nvSpPr>
          <p:cNvPr id="258" name="Google Shape;258;p1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59" name="Google Shape;259;p13"/>
          <p:cNvSpPr txBox="1"/>
          <p:nvPr/>
        </p:nvSpPr>
        <p:spPr>
          <a:xfrm>
            <a:off x="360000" y="1048725"/>
            <a:ext cx="5684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700" b="1" u="sng">
                <a:solidFill>
                  <a:schemeClr val="dk1"/>
                </a:solidFill>
              </a:rPr>
              <a:t>LAND SLIDE SUSCEPTIBILITY INDEX (LSI)</a:t>
            </a:r>
            <a:endParaRPr sz="1700" b="1" u="sng">
              <a:solidFill>
                <a:schemeClr val="dk1"/>
              </a:solidFill>
            </a:endParaRPr>
          </a:p>
        </p:txBody>
      </p:sp>
      <p:sp>
        <p:nvSpPr>
          <p:cNvPr id="260" name="Google Shape;260;p13"/>
          <p:cNvSpPr txBox="1"/>
          <p:nvPr/>
        </p:nvSpPr>
        <p:spPr>
          <a:xfrm>
            <a:off x="1189824" y="1905078"/>
            <a:ext cx="9094899"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LSI= </a:t>
            </a:r>
            <a:r>
              <a:rPr lang="en-US" sz="1900" u="sng" dirty="0">
                <a:latin typeface="Twentieth Century"/>
                <a:ea typeface="Twentieth Century"/>
                <a:cs typeface="Twentieth Century"/>
                <a:sym typeface="Twentieth Century"/>
              </a:rPr>
              <a:t> ((w1*x1)+(w2*x2)+(w3*x3)+(w4*x4)+(w5*x5)+(w6*x6</a:t>
            </a:r>
            <a:r>
              <a:rPr lang="en-US" sz="1900" u="sng" dirty="0" smtClean="0">
                <a:latin typeface="Twentieth Century"/>
                <a:ea typeface="Twentieth Century"/>
                <a:cs typeface="Twentieth Century"/>
                <a:sym typeface="Twentieth Century"/>
              </a:rPr>
              <a:t>)+(w7*x7)+(w8*x8))</a:t>
            </a:r>
            <a:endParaRPr sz="1900" u="sng" dirty="0">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a:t>
            </a:r>
            <a:r>
              <a:rPr lang="en-US" sz="1900" dirty="0" smtClean="0">
                <a:latin typeface="Twentieth Century"/>
                <a:ea typeface="Twentieth Century"/>
                <a:cs typeface="Twentieth Century"/>
                <a:sym typeface="Twentieth Century"/>
              </a:rPr>
              <a:t>                  8</a:t>
            </a:r>
            <a:endParaRPr sz="1900" dirty="0">
              <a:latin typeface="Twentieth Century"/>
              <a:ea typeface="Twentieth Century"/>
              <a:cs typeface="Twentieth Century"/>
              <a:sym typeface="Twentieth Century"/>
            </a:endParaRPr>
          </a:p>
        </p:txBody>
      </p:sp>
      <p:sp>
        <p:nvSpPr>
          <p:cNvPr id="261" name="Google Shape;261;p13"/>
          <p:cNvSpPr txBox="1"/>
          <p:nvPr/>
        </p:nvSpPr>
        <p:spPr>
          <a:xfrm>
            <a:off x="1024575" y="3152325"/>
            <a:ext cx="6428400" cy="123107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W1,W2,W3,W4,W5,W6,W7,W8 </a:t>
            </a:r>
            <a:r>
              <a:rPr lang="en-US" sz="1700" dirty="0">
                <a:solidFill>
                  <a:schemeClr val="dk1"/>
                </a:solidFill>
                <a:latin typeface="Times New Roman"/>
                <a:ea typeface="Times New Roman"/>
                <a:cs typeface="Times New Roman"/>
                <a:sym typeface="Times New Roman"/>
              </a:rPr>
              <a:t>are the weights of the classes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X1,X2,X3,X4,X5,X6,X7,X8 </a:t>
            </a:r>
            <a:r>
              <a:rPr lang="en-US" sz="1700" dirty="0">
                <a:solidFill>
                  <a:schemeClr val="dk1"/>
                </a:solidFill>
                <a:latin typeface="Times New Roman"/>
                <a:ea typeface="Times New Roman"/>
                <a:cs typeface="Times New Roman"/>
                <a:sym typeface="Times New Roman"/>
              </a:rPr>
              <a:t>are the categories of the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8</a:t>
            </a:r>
            <a:r>
              <a:rPr lang="en-US" sz="1700" dirty="0" smtClean="0">
                <a:solidFill>
                  <a:schemeClr val="dk1"/>
                </a:solidFill>
                <a:latin typeface="Times New Roman"/>
                <a:ea typeface="Times New Roman"/>
                <a:cs typeface="Times New Roman"/>
                <a:sym typeface="Times New Roman"/>
              </a:rPr>
              <a:t> </a:t>
            </a:r>
            <a:r>
              <a:rPr lang="en-US" sz="1700" dirty="0">
                <a:solidFill>
                  <a:schemeClr val="dk1"/>
                </a:solidFill>
                <a:latin typeface="Times New Roman"/>
                <a:ea typeface="Times New Roman"/>
                <a:cs typeface="Times New Roman"/>
                <a:sym typeface="Times New Roman"/>
              </a:rPr>
              <a:t>is the number of factors</a:t>
            </a:r>
            <a:endParaRPr sz="2200" dirty="0">
              <a:solidFill>
                <a:schemeClr val="dk1"/>
              </a:solidFill>
              <a:latin typeface="Times New Roman"/>
              <a:ea typeface="Times New Roman"/>
              <a:cs typeface="Times New Roman"/>
              <a:sym typeface="Times New Roman"/>
            </a:endParaRPr>
          </a:p>
        </p:txBody>
      </p:sp>
      <p:sp>
        <p:nvSpPr>
          <p:cNvPr id="262" name="Google Shape;262;p13"/>
          <p:cNvSpPr txBox="1"/>
          <p:nvPr/>
        </p:nvSpPr>
        <p:spPr>
          <a:xfrm>
            <a:off x="1024575" y="4412250"/>
            <a:ext cx="6825000" cy="149310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v"/>
            </a:pPr>
            <a:r>
              <a:rPr lang="en-US" sz="1700" dirty="0">
                <a:solidFill>
                  <a:schemeClr val="dk1"/>
                </a:solidFill>
                <a:latin typeface="Times New Roman"/>
                <a:ea typeface="Times New Roman"/>
                <a:cs typeface="Times New Roman"/>
                <a:sym typeface="Times New Roman"/>
              </a:rPr>
              <a:t>LSI was classified into susceptibility categories,</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-Very </a:t>
            </a:r>
            <a:r>
              <a:rPr lang="en-US" sz="1700" dirty="0">
                <a:solidFill>
                  <a:schemeClr val="dk1"/>
                </a:solidFill>
                <a:latin typeface="Times New Roman"/>
                <a:ea typeface="Times New Roman"/>
                <a:cs typeface="Times New Roman"/>
                <a:sym typeface="Times New Roman"/>
              </a:rPr>
              <a:t>Low 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-Low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-Moderate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-High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p:txBody>
      </p:sp>
      <p:sp>
        <p:nvSpPr>
          <p:cNvPr id="9" name="Rectangle 8"/>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 name="Rectangle 1"/>
          <p:cNvSpPr/>
          <p:nvPr/>
        </p:nvSpPr>
        <p:spPr>
          <a:xfrm>
            <a:off x="609600" y="533400"/>
            <a:ext cx="5355953" cy="584775"/>
          </a:xfrm>
          <a:prstGeom prst="rect">
            <a:avLst/>
          </a:prstGeom>
        </p:spPr>
        <p:txBody>
          <a:bodyPr wrap="none">
            <a:spAutoFit/>
          </a:bodyPr>
          <a:lstStyle/>
          <a:p>
            <a:r>
              <a:rPr lang="en-US" sz="3200" dirty="0" smtClean="0">
                <a:solidFill>
                  <a:srgbClr val="3F3F3F"/>
                </a:solidFill>
                <a:latin typeface="Twentieth Century"/>
                <a:sym typeface="Twentieth Century"/>
              </a:rPr>
              <a:t>Landslide Susceptibility Map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321716"/>
            <a:ext cx="7619999" cy="4909624"/>
          </a:xfrm>
          <a:prstGeom prst="rect">
            <a:avLst/>
          </a:prstGeom>
        </p:spPr>
      </p:pic>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63" t="5555" r="3739" b="50049"/>
          <a:stretch/>
        </p:blipFill>
        <p:spPr>
          <a:xfrm>
            <a:off x="914400" y="1295400"/>
            <a:ext cx="4419600" cy="4564530"/>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72" t="49746" r="4822" b="5754"/>
          <a:stretch/>
        </p:blipFill>
        <p:spPr>
          <a:xfrm>
            <a:off x="6646460" y="1295400"/>
            <a:ext cx="4348007" cy="4564530"/>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43" t="4824" r="2170" b="10749"/>
          <a:stretch/>
        </p:blipFill>
        <p:spPr>
          <a:xfrm>
            <a:off x="914400" y="1241946"/>
            <a:ext cx="9594376" cy="4776718"/>
          </a:xfrm>
          <a:prstGeom prst="rect">
            <a:avLst/>
          </a:prstGeom>
        </p:spPr>
      </p:pic>
    </p:spTree>
    <p:extLst>
      <p:ext uri="{BB962C8B-B14F-4D97-AF65-F5344CB8AC3E}">
        <p14:creationId xmlns:p14="http://schemas.microsoft.com/office/powerpoint/2010/main" val="259533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ctrTitle"/>
          </p:nvPr>
        </p:nvSpPr>
        <p:spPr>
          <a:xfrm>
            <a:off x="8073391" y="71021"/>
            <a:ext cx="4444123" cy="997521"/>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rgbClr val="FFFF00"/>
              </a:buClr>
              <a:buSzPts val="4400"/>
              <a:buFont typeface="Twentieth Century"/>
              <a:buNone/>
            </a:pPr>
            <a:r>
              <a:rPr lang="en-US" sz="4400" u="sng">
                <a:solidFill>
                  <a:srgbClr val="FFFF00"/>
                </a:solidFill>
              </a:rPr>
              <a:t>The Challenge</a:t>
            </a:r>
            <a:endParaRPr sz="4400" u="sng"/>
          </a:p>
        </p:txBody>
      </p:sp>
      <p:sp>
        <p:nvSpPr>
          <p:cNvPr id="133" name="Google Shape;133;p2"/>
          <p:cNvSpPr txBox="1">
            <a:spLocks noGrp="1"/>
          </p:cNvSpPr>
          <p:nvPr>
            <p:ph type="subTitle" idx="1"/>
          </p:nvPr>
        </p:nvSpPr>
        <p:spPr>
          <a:xfrm>
            <a:off x="8073391" y="1322773"/>
            <a:ext cx="3756943" cy="50336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2800"/>
              <a:buNone/>
            </a:pPr>
            <a:r>
              <a:rPr lang="en-US" sz="2800" i="0" u="sng" cap="none">
                <a:solidFill>
                  <a:schemeClr val="accent1"/>
                </a:solidFill>
                <a:latin typeface="Calibri"/>
                <a:ea typeface="Calibri"/>
                <a:cs typeface="Calibri"/>
                <a:sym typeface="Calibri"/>
              </a:rPr>
              <a:t>IDENTIFYING RISK WITH SCIENCE + COMMUNITIES</a:t>
            </a:r>
            <a:endParaRPr/>
          </a:p>
          <a:p>
            <a:pPr marL="0" lvl="0" indent="0" algn="l" rtl="0">
              <a:lnSpc>
                <a:spcPct val="90000"/>
              </a:lnSpc>
              <a:spcBef>
                <a:spcPts val="1000"/>
              </a:spcBef>
              <a:spcAft>
                <a:spcPts val="0"/>
              </a:spcAft>
              <a:buClr>
                <a:schemeClr val="lt1"/>
              </a:buClr>
              <a:buSzPts val="2800"/>
              <a:buNone/>
            </a:pPr>
            <a:r>
              <a:rPr lang="en-US" sz="2800" b="0" i="0">
                <a:latin typeface="Overpass"/>
                <a:ea typeface="Overpass"/>
                <a:cs typeface="Overpass"/>
                <a:sym typeface="Overpass"/>
              </a:rPr>
              <a:t>To develop a tool that uses data from NASA satellites and ground-based sources to determine the risk of landslides in rural communities and share the results with local communities and governments.</a:t>
            </a:r>
            <a:endParaRPr sz="2800" i="0" cap="none">
              <a:latin typeface="Calibri"/>
              <a:ea typeface="Calibri"/>
              <a:cs typeface="Calibri"/>
              <a:sym typeface="Calibri"/>
            </a:endParaRPr>
          </a:p>
        </p:txBody>
      </p:sp>
      <p:cxnSp>
        <p:nvCxnSpPr>
          <p:cNvPr id="134" name="Google Shape;134;p2"/>
          <p:cNvCxnSpPr/>
          <p:nvPr/>
        </p:nvCxnSpPr>
        <p:spPr>
          <a:xfrm>
            <a:off x="7804352" y="1204506"/>
            <a:ext cx="0" cy="4093388"/>
          </a:xfrm>
          <a:prstGeom prst="straightConnector1">
            <a:avLst/>
          </a:prstGeom>
          <a:noFill/>
          <a:ln w="63500" cap="rnd" cmpd="sng">
            <a:solidFill>
              <a:schemeClr val="accent4"/>
            </a:solidFill>
            <a:prstDash val="solid"/>
            <a:miter lim="800000"/>
            <a:headEnd type="none" w="sm" len="sm"/>
            <a:tailEnd type="none" w="sm" len="sm"/>
          </a:ln>
        </p:spPr>
      </p:cxnSp>
      <p:sp>
        <p:nvSpPr>
          <p:cNvPr id="135" name="Google Shape;135;p2" descr="space radar outline"/>
          <p:cNvSpPr/>
          <p:nvPr/>
        </p:nvSpPr>
        <p:spPr>
          <a:xfrm rot="-4868500">
            <a:off x="10654807" y="4433342"/>
            <a:ext cx="238125" cy="238125"/>
          </a:xfrm>
          <a:custGeom>
            <a:avLst/>
            <a:gdLst/>
            <a:ahLst/>
            <a:cxnLst/>
            <a:rect l="l" t="t" r="r" b="b"/>
            <a:pathLst>
              <a:path w="238125" h="238125" extrusionOk="0">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pic>
        <p:nvPicPr>
          <p:cNvPr id="136" name="Google Shape;136;p2"/>
          <p:cNvPicPr preferRelativeResize="0">
            <a:picLocks noGrp="1"/>
          </p:cNvPicPr>
          <p:nvPr>
            <p:ph type="pic" idx="2"/>
          </p:nvPr>
        </p:nvPicPr>
        <p:blipFill rotWithShape="1">
          <a:blip r:embed="rId3">
            <a:alphaModFix/>
          </a:blip>
          <a:srcRect l="17081" r="17081"/>
          <a:stretch/>
        </p:blipFill>
        <p:spPr>
          <a:xfrm>
            <a:off x="-156447" y="9526"/>
            <a:ext cx="7938370" cy="6781875"/>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581" t="19901" r="24525" b="26169"/>
          <a:stretch/>
        </p:blipFill>
        <p:spPr>
          <a:xfrm>
            <a:off x="4722123" y="987384"/>
            <a:ext cx="2821675" cy="5412261"/>
          </a:xfrm>
          <a:prstGeom prst="rect">
            <a:avLst/>
          </a:prstGeom>
        </p:spPr>
      </p:pic>
    </p:spTree>
    <p:extLst>
      <p:ext uri="{BB962C8B-B14F-4D97-AF65-F5344CB8AC3E}">
        <p14:creationId xmlns:p14="http://schemas.microsoft.com/office/powerpoint/2010/main" val="110163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p>
            <a:pPr marL="0" lvl="0" indent="0" algn="l" rtl="0">
              <a:lnSpc>
                <a:spcPct val="60606"/>
              </a:lnSpc>
              <a:spcBef>
                <a:spcPts val="0"/>
              </a:spcBef>
              <a:spcAft>
                <a:spcPts val="0"/>
              </a:spcAft>
              <a:buClr>
                <a:schemeClr val="lt1"/>
              </a:buClr>
              <a:buSzPts val="6600"/>
              <a:buFont typeface="Twentieth Century"/>
              <a:buNone/>
            </a:pPr>
            <a:r>
              <a:rPr lang="en-US"/>
              <a:t>Thank You</a:t>
            </a:r>
            <a:endParaRPr/>
          </a:p>
        </p:txBody>
      </p:sp>
      <p:sp>
        <p:nvSpPr>
          <p:cNvPr id="280" name="Google Shape;280;p16"/>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600"/>
              <a:buNone/>
            </a:pPr>
            <a:r>
              <a:rPr lang="en-US"/>
              <a:t>Team Cifra</a:t>
            </a:r>
            <a:endParaRPr/>
          </a:p>
        </p:txBody>
      </p:sp>
      <p:pic>
        <p:nvPicPr>
          <p:cNvPr id="281" name="Google Shape;281;p16" descr="Envelope icon" title="Icon Presenter Email"/>
          <p:cNvPicPr preferRelativeResize="0"/>
          <p:nvPr/>
        </p:nvPicPr>
        <p:blipFill rotWithShape="1">
          <a:blip r:embed="rId3">
            <a:alphaModFix/>
          </a:blip>
          <a:srcRect/>
          <a:stretch/>
        </p:blipFill>
        <p:spPr>
          <a:xfrm>
            <a:off x="780097" y="5158124"/>
            <a:ext cx="218900" cy="218900"/>
          </a:xfrm>
          <a:prstGeom prst="rect">
            <a:avLst/>
          </a:prstGeom>
          <a:noFill/>
          <a:ln>
            <a:noFill/>
          </a:ln>
        </p:spPr>
      </p:pic>
      <p:sp>
        <p:nvSpPr>
          <p:cNvPr id="282" name="Google Shape;282;p16"/>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200"/>
              <a:buNone/>
            </a:pPr>
            <a:r>
              <a:rPr lang="en-US" u="sng">
                <a:solidFill>
                  <a:schemeClr val="hlink"/>
                </a:solidFill>
                <a:hlinkClick r:id="rId4"/>
              </a:rPr>
              <a:t>Cifra.solutions.geo@gmail.com</a:t>
            </a:r>
            <a:endParaRPr/>
          </a:p>
        </p:txBody>
      </p:sp>
      <p:grpSp>
        <p:nvGrpSpPr>
          <p:cNvPr id="283" name="Google Shape;283;p16"/>
          <p:cNvGrpSpPr/>
          <p:nvPr/>
        </p:nvGrpSpPr>
        <p:grpSpPr>
          <a:xfrm flipH="1">
            <a:off x="489813" y="308601"/>
            <a:ext cx="445684" cy="444742"/>
            <a:chOff x="5660231" y="2993234"/>
            <a:chExt cx="868511" cy="866677"/>
          </a:xfrm>
        </p:grpSpPr>
        <p:sp>
          <p:nvSpPr>
            <p:cNvPr id="284" name="Google Shape;284;p1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5" name="Google Shape;285;p1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6" name="Google Shape;286;p1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7" name="Google Shape;287;p1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8" name="Google Shape;288;p1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9" name="Google Shape;289;p1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90" name="Google Shape;290;p1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291" name="Google Shape;291;p1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292" name="Google Shape;292;p1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293" name="Google Shape;293;p16" descr="girl with pigtails raising her hand with chalkboard in background"/>
          <p:cNvPicPr preferRelativeResize="0">
            <a:picLocks noGrp="1"/>
          </p:cNvPicPr>
          <p:nvPr>
            <p:ph type="pic" idx="2"/>
          </p:nvPr>
        </p:nvPicPr>
        <p:blipFill rotWithShape="1">
          <a:blip r:embed="rId5">
            <a:alphaModFix/>
          </a:blip>
          <a:srcRect/>
          <a:stretch/>
        </p:blipFill>
        <p:spPr>
          <a:xfrm flipH="1">
            <a:off x="7801097" y="1"/>
            <a:ext cx="4389475" cy="6677644"/>
          </a:xfrm>
          <a:prstGeom prst="rect">
            <a:avLst/>
          </a:prstGeom>
          <a:solidFill>
            <a:srgbClr val="F2F2F2"/>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ctrTitle"/>
          </p:nvPr>
        </p:nvSpPr>
        <p:spPr>
          <a:xfrm>
            <a:off x="417251" y="280866"/>
            <a:ext cx="3178206" cy="509247"/>
          </a:xfrm>
          <a:prstGeom prst="rect">
            <a:avLst/>
          </a:prstGeom>
          <a:noFill/>
          <a:ln>
            <a:noFill/>
          </a:ln>
        </p:spPr>
        <p:txBody>
          <a:bodyPr spcFirstLastPara="1" wrap="square" lIns="0" tIns="0" rIns="0" bIns="0" anchor="b" anchorCtr="0">
            <a:noAutofit/>
          </a:bodyPr>
          <a:lstStyle/>
          <a:p>
            <a:pPr marL="0" lvl="0" indent="0" algn="l" rtl="0">
              <a:lnSpc>
                <a:spcPct val="111111"/>
              </a:lnSpc>
              <a:spcBef>
                <a:spcPts val="0"/>
              </a:spcBef>
              <a:spcAft>
                <a:spcPts val="0"/>
              </a:spcAft>
              <a:buClr>
                <a:srgbClr val="FFFF00"/>
              </a:buClr>
              <a:buSzPts val="3600"/>
              <a:buFont typeface="Calibri"/>
              <a:buNone/>
            </a:pPr>
            <a:r>
              <a:rPr lang="en-US" sz="3600">
                <a:solidFill>
                  <a:srgbClr val="FFFF00"/>
                </a:solidFill>
                <a:latin typeface="Calibri"/>
                <a:ea typeface="Calibri"/>
                <a:cs typeface="Calibri"/>
                <a:sym typeface="Calibri"/>
              </a:rPr>
              <a:t>Why?</a:t>
            </a:r>
            <a:endParaRPr/>
          </a:p>
        </p:txBody>
      </p:sp>
      <p:sp>
        <p:nvSpPr>
          <p:cNvPr id="142" name="Google Shape;142;p3"/>
          <p:cNvSpPr txBox="1">
            <a:spLocks noGrp="1"/>
          </p:cNvSpPr>
          <p:nvPr>
            <p:ph type="subTitle" idx="1"/>
          </p:nvPr>
        </p:nvSpPr>
        <p:spPr>
          <a:xfrm>
            <a:off x="275207" y="976544"/>
            <a:ext cx="7146525" cy="5450889"/>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chemeClr val="lt1"/>
              </a:buClr>
              <a:buSzPts val="1600"/>
              <a:buFont typeface="Arial"/>
              <a:buChar char="•"/>
            </a:pPr>
            <a:r>
              <a:rPr lang="en-US" b="0" i="0" dirty="0">
                <a:latin typeface="Helvetica Neue"/>
                <a:ea typeface="Helvetica Neue"/>
                <a:cs typeface="Helvetica Neue"/>
                <a:sym typeface="Helvetica Neue"/>
              </a:rPr>
              <a:t> The heavy rains caused flooding and landslides impacting 13 districts in Sri Lanka.</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According to the Disaster Management Centre’s (DMC) situation report as of 23 December 2019,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 total of </a:t>
            </a:r>
            <a:r>
              <a:rPr lang="en-US" dirty="0">
                <a:solidFill>
                  <a:srgbClr val="FFFF00"/>
                </a:solidFill>
                <a:latin typeface="Helvetica Neue"/>
                <a:ea typeface="Helvetica Neue"/>
                <a:cs typeface="Helvetica Neue"/>
                <a:sym typeface="Helvetica Neue"/>
              </a:rPr>
              <a:t>65,316</a:t>
            </a:r>
            <a:r>
              <a:rPr lang="en-US" dirty="0">
                <a:latin typeface="Helvetica Neue"/>
                <a:ea typeface="Helvetica Neue"/>
                <a:cs typeface="Helvetica Neue"/>
                <a:sym typeface="Helvetica Neue"/>
              </a:rPr>
              <a:t> people (</a:t>
            </a:r>
            <a:r>
              <a:rPr lang="en-US" dirty="0">
                <a:solidFill>
                  <a:srgbClr val="FFFF00"/>
                </a:solidFill>
                <a:latin typeface="Helvetica Neue"/>
                <a:ea typeface="Helvetica Neue"/>
                <a:cs typeface="Helvetica Neue"/>
                <a:sym typeface="Helvetica Neue"/>
              </a:rPr>
              <a:t>19,072 families</a:t>
            </a:r>
            <a:r>
              <a:rPr lang="en-US" dirty="0">
                <a:latin typeface="Helvetica Neue"/>
                <a:ea typeface="Helvetica Neue"/>
                <a:cs typeface="Helvetica Neue"/>
                <a:sym typeface="Helvetica Neue"/>
              </a:rPr>
              <a:t>) were affected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two</a:t>
            </a:r>
            <a:r>
              <a:rPr lang="en-US" dirty="0">
                <a:latin typeface="Helvetica Neue"/>
                <a:ea typeface="Helvetica Neue"/>
                <a:cs typeface="Helvetica Neue"/>
                <a:sym typeface="Helvetica Neue"/>
              </a:rPr>
              <a:t> persons reported dead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one</a:t>
            </a:r>
            <a:r>
              <a:rPr lang="en-US" dirty="0">
                <a:latin typeface="Helvetica Neue"/>
                <a:ea typeface="Helvetica Neue"/>
                <a:cs typeface="Helvetica Neue"/>
                <a:sym typeface="Helvetica Neue"/>
              </a:rPr>
              <a:t> person reported missing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62 houses </a:t>
            </a:r>
            <a:r>
              <a:rPr lang="en-US" dirty="0">
                <a:latin typeface="Helvetica Neue"/>
                <a:ea typeface="Helvetica Neue"/>
                <a:cs typeface="Helvetica Neue"/>
                <a:sym typeface="Helvetica Neue"/>
              </a:rPr>
              <a:t>fully damaged and </a:t>
            </a:r>
            <a:r>
              <a:rPr lang="en-US" dirty="0">
                <a:solidFill>
                  <a:srgbClr val="FFFF00"/>
                </a:solidFill>
                <a:latin typeface="Helvetica Neue"/>
                <a:ea typeface="Helvetica Neue"/>
                <a:cs typeface="Helvetica Neue"/>
                <a:sym typeface="Helvetica Neue"/>
              </a:rPr>
              <a:t>1,463 houses </a:t>
            </a:r>
            <a:r>
              <a:rPr lang="en-US" dirty="0">
                <a:latin typeface="Helvetica Neue"/>
                <a:ea typeface="Helvetica Neue"/>
                <a:cs typeface="Helvetica Neue"/>
                <a:sym typeface="Helvetica Neue"/>
              </a:rPr>
              <a:t>partially 		damaged.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17,776 people (5,277 families)</a:t>
            </a:r>
            <a:r>
              <a:rPr lang="en-US" dirty="0">
                <a:latin typeface="Helvetica Neue"/>
                <a:ea typeface="Helvetica Neue"/>
                <a:cs typeface="Helvetica Neue"/>
                <a:sym typeface="Helvetica Neue"/>
              </a:rPr>
              <a:t> were evacuated to </a:t>
            </a:r>
            <a:r>
              <a:rPr lang="en-US" dirty="0">
                <a:solidFill>
                  <a:srgbClr val="FFFF00"/>
                </a:solidFill>
                <a:latin typeface="Helvetica Neue"/>
                <a:ea typeface="Helvetica Neue"/>
                <a:cs typeface="Helvetica Neue"/>
                <a:sym typeface="Helvetica Neue"/>
              </a:rPr>
              <a:t>133</a:t>
            </a:r>
            <a:r>
              <a:rPr lang="en-US" dirty="0">
                <a:latin typeface="Helvetica Neue"/>
                <a:ea typeface="Helvetica Neue"/>
                <a:cs typeface="Helvetica Neue"/>
                <a:sym typeface="Helvetica Neue"/>
              </a:rPr>
              <a:t> safe 		locations.</a:t>
            </a:r>
            <a:endParaRPr dirty="0"/>
          </a:p>
          <a:p>
            <a:pPr marL="0" lvl="0" indent="0" algn="l" rtl="0">
              <a:lnSpc>
                <a:spcPct val="90000"/>
              </a:lnSpc>
              <a:spcBef>
                <a:spcPts val="1000"/>
              </a:spcBef>
              <a:spcAft>
                <a:spcPts val="0"/>
              </a:spcAft>
              <a:buClr>
                <a:schemeClr val="lt1"/>
              </a:buClr>
              <a:buSzPts val="1600"/>
              <a:buNone/>
            </a:pPr>
            <a:r>
              <a:rPr lang="en-US" b="0" i="0" dirty="0">
                <a:latin typeface="Helvetica Neue"/>
                <a:ea typeface="Helvetica Neue"/>
                <a:cs typeface="Helvetica Neue"/>
                <a:sym typeface="Helvetica Neue"/>
              </a:rPr>
              <a:t>				</a:t>
            </a:r>
            <a:r>
              <a:rPr lang="en-US" sz="1100" b="0" i="0" dirty="0">
                <a:latin typeface="Helvetica Neue"/>
                <a:ea typeface="Helvetica Neue"/>
                <a:cs typeface="Helvetica Neue"/>
                <a:sym typeface="Helvetica Neue"/>
              </a:rPr>
              <a:t>(Sri Lanka: Floods and Landslides - Final Report, IFRC)</a:t>
            </a:r>
            <a:endParaRPr dirty="0"/>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29 October 2014, a landslide struck the Sri Lanka district of </a:t>
            </a:r>
            <a:r>
              <a:rPr lang="en-US" b="0" i="0" dirty="0" err="1">
                <a:solidFill>
                  <a:srgbClr val="FFFF00"/>
                </a:solidFill>
                <a:latin typeface="Helvetica Neue"/>
                <a:ea typeface="Helvetica Neue"/>
                <a:cs typeface="Helvetica Neue"/>
                <a:sym typeface="Helvetica Neue"/>
              </a:rPr>
              <a:t>Badulla</a:t>
            </a:r>
            <a:r>
              <a:rPr lang="en-US" b="0" i="0" dirty="0">
                <a:latin typeface="Helvetica Neue"/>
                <a:ea typeface="Helvetica Neue"/>
                <a:cs typeface="Helvetica Neue"/>
                <a:sym typeface="Helvetica Neue"/>
              </a:rPr>
              <a:t>, killing at least </a:t>
            </a:r>
            <a:r>
              <a:rPr lang="en-US" b="0" i="0" dirty="0">
                <a:solidFill>
                  <a:srgbClr val="FFFF00"/>
                </a:solidFill>
                <a:latin typeface="Helvetica Neue"/>
                <a:ea typeface="Helvetica Neue"/>
                <a:cs typeface="Helvetica Neue"/>
                <a:sym typeface="Helvetica Neue"/>
              </a:rPr>
              <a:t>16</a:t>
            </a:r>
            <a:r>
              <a:rPr lang="en-US" b="0" i="0" dirty="0">
                <a:latin typeface="Helvetica Neue"/>
                <a:ea typeface="Helvetica Neue"/>
                <a:cs typeface="Helvetica Neue"/>
                <a:sym typeface="Helvetica Neue"/>
              </a:rPr>
              <a:t> people and leaving an estimated </a:t>
            </a:r>
            <a:r>
              <a:rPr lang="en-US" b="0" i="0" dirty="0">
                <a:solidFill>
                  <a:srgbClr val="FFFF00"/>
                </a:solidFill>
                <a:latin typeface="Helvetica Neue"/>
                <a:ea typeface="Helvetica Neue"/>
                <a:cs typeface="Helvetica Neue"/>
                <a:sym typeface="Helvetica Neue"/>
              </a:rPr>
              <a:t>200</a:t>
            </a:r>
            <a:r>
              <a:rPr lang="en-US" b="0" i="0" dirty="0">
                <a:latin typeface="Helvetica Neue"/>
                <a:ea typeface="Helvetica Neue"/>
                <a:cs typeface="Helvetica Neue"/>
                <a:sym typeface="Helvetica Neue"/>
              </a:rPr>
              <a:t> missing. </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List goes on…..</a:t>
            </a:r>
            <a:endParaRPr dirty="0"/>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dirty="0"/>
          </a:p>
        </p:txBody>
      </p:sp>
      <p:grpSp>
        <p:nvGrpSpPr>
          <p:cNvPr id="143" name="Google Shape;143;p3"/>
          <p:cNvGrpSpPr/>
          <p:nvPr/>
        </p:nvGrpSpPr>
        <p:grpSpPr>
          <a:xfrm>
            <a:off x="2446471" y="5397727"/>
            <a:ext cx="253691" cy="277340"/>
            <a:chOff x="5698331" y="2974181"/>
            <a:chExt cx="781050" cy="853859"/>
          </a:xfrm>
        </p:grpSpPr>
        <p:sp>
          <p:nvSpPr>
            <p:cNvPr id="144" name="Google Shape;144;p3"/>
            <p:cNvSpPr/>
            <p:nvPr/>
          </p:nvSpPr>
          <p:spPr>
            <a:xfrm>
              <a:off x="5707856" y="3370840"/>
              <a:ext cx="771525" cy="457200"/>
            </a:xfrm>
            <a:custGeom>
              <a:avLst/>
              <a:gdLst/>
              <a:ahLst/>
              <a:cxnLst/>
              <a:rect l="l" t="t" r="r" b="b"/>
              <a:pathLst>
                <a:path w="771525" h="457200" extrusionOk="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5" name="Google Shape;145;p3"/>
            <p:cNvSpPr/>
            <p:nvPr/>
          </p:nvSpPr>
          <p:spPr>
            <a:xfrm>
              <a:off x="6317456" y="3164681"/>
              <a:ext cx="123825" cy="123825"/>
            </a:xfrm>
            <a:custGeom>
              <a:avLst/>
              <a:gdLst/>
              <a:ahLst/>
              <a:cxnLst/>
              <a:rect l="l" t="t" r="r" b="b"/>
              <a:pathLst>
                <a:path w="123825" h="123825" extrusionOk="0">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6" name="Google Shape;146;p3"/>
            <p:cNvSpPr/>
            <p:nvPr/>
          </p:nvSpPr>
          <p:spPr>
            <a:xfrm>
              <a:off x="6298406" y="2974181"/>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7" name="Google Shape;147;p3"/>
            <p:cNvSpPr/>
            <p:nvPr/>
          </p:nvSpPr>
          <p:spPr>
            <a:xfrm>
              <a:off x="6126956" y="3212306"/>
              <a:ext cx="180975" cy="171450"/>
            </a:xfrm>
            <a:custGeom>
              <a:avLst/>
              <a:gdLst/>
              <a:ahLst/>
              <a:cxnLst/>
              <a:rect l="l" t="t" r="r" b="b"/>
              <a:pathLst>
                <a:path w="180975" h="171450" extrusionOk="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8" name="Google Shape;148;p3"/>
            <p:cNvSpPr/>
            <p:nvPr/>
          </p:nvSpPr>
          <p:spPr>
            <a:xfrm>
              <a:off x="5698331" y="3117056"/>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9" name="Google Shape;149;p3"/>
            <p:cNvSpPr/>
            <p:nvPr/>
          </p:nvSpPr>
          <p:spPr>
            <a:xfrm>
              <a:off x="5831681" y="3155156"/>
              <a:ext cx="219075" cy="228600"/>
            </a:xfrm>
            <a:custGeom>
              <a:avLst/>
              <a:gdLst/>
              <a:ahLst/>
              <a:cxnLst/>
              <a:rect l="l" t="t" r="r" b="b"/>
              <a:pathLst>
                <a:path w="219075" h="228600" extrusionOk="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50" name="Google Shape;150;p3"/>
            <p:cNvSpPr/>
            <p:nvPr/>
          </p:nvSpPr>
          <p:spPr>
            <a:xfrm>
              <a:off x="6069806" y="3012284"/>
              <a:ext cx="219075" cy="371475"/>
            </a:xfrm>
            <a:custGeom>
              <a:avLst/>
              <a:gdLst/>
              <a:ahLst/>
              <a:cxnLst/>
              <a:rect l="l" t="t" r="r" b="b"/>
              <a:pathLst>
                <a:path w="219075" h="371475" extrusionOk="0">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51" name="Google Shape;151;p3" descr="dinosaur outline"/>
          <p:cNvSpPr/>
          <p:nvPr/>
        </p:nvSpPr>
        <p:spPr>
          <a:xfrm rot="-646684">
            <a:off x="4421659" y="5775325"/>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52" name="Google Shape;152;p3"/>
          <p:cNvCxnSpPr/>
          <p:nvPr/>
        </p:nvCxnSpPr>
        <p:spPr>
          <a:xfrm>
            <a:off x="7804352" y="1204506"/>
            <a:ext cx="0" cy="4093388"/>
          </a:xfrm>
          <a:prstGeom prst="straightConnector1">
            <a:avLst/>
          </a:prstGeom>
          <a:noFill/>
          <a:ln w="63500" cap="rnd" cmpd="sng">
            <a:solidFill>
              <a:schemeClr val="accent5"/>
            </a:solidFill>
            <a:prstDash val="solid"/>
            <a:miter lim="800000"/>
            <a:headEnd type="none" w="sm" len="sm"/>
            <a:tailEnd type="none" w="sm" len="sm"/>
          </a:ln>
        </p:spPr>
      </p:cxnSp>
      <p:sp>
        <p:nvSpPr>
          <p:cNvPr id="153" name="Google Shape;153;p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r>
              <a:rPr lang="en-US"/>
              <a:t>03</a:t>
            </a:r>
            <a:endParaRPr/>
          </a:p>
        </p:txBody>
      </p:sp>
      <p:pic>
        <p:nvPicPr>
          <p:cNvPr id="154" name="Google Shape;154;p3"/>
          <p:cNvPicPr preferRelativeResize="0">
            <a:picLocks noGrp="1"/>
          </p:cNvPicPr>
          <p:nvPr>
            <p:ph type="pic" idx="2"/>
          </p:nvPr>
        </p:nvPicPr>
        <p:blipFill rotWithShape="1">
          <a:blip r:embed="rId3">
            <a:alphaModFix/>
          </a:blip>
          <a:srcRect l="28108" r="28108"/>
          <a:stretch/>
        </p:blipFill>
        <p:spPr>
          <a:xfrm>
            <a:off x="7804352" y="0"/>
            <a:ext cx="4386263" cy="6678613"/>
          </a:xfrm>
          <a:prstGeom prst="rect">
            <a:avLst/>
          </a:prstGeom>
          <a:solidFill>
            <a:srgbClr val="F2F2F2"/>
          </a:solidFill>
          <a:ln>
            <a:noFill/>
          </a:ln>
        </p:spPr>
      </p:pic>
      <p:sp>
        <p:nvSpPr>
          <p:cNvPr id="2" name="Rectangle 1"/>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Why?</a:t>
            </a:r>
            <a:endParaRPr/>
          </a:p>
        </p:txBody>
      </p:sp>
      <p:sp>
        <p:nvSpPr>
          <p:cNvPr id="160" name="Google Shape;160;p4"/>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Why chose this kind of implementation?</a:t>
            </a:r>
            <a:endParaRPr/>
          </a:p>
        </p:txBody>
      </p:sp>
      <p:sp>
        <p:nvSpPr>
          <p:cNvPr id="161" name="Google Shape;161;p4"/>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a:t>Approximately 20,000 km2 (30.7%) of the acreage of Sri Lanka is highly at risk of landslides.</a:t>
            </a:r>
            <a:endParaRPr/>
          </a:p>
          <a:p>
            <a:pPr marL="263525" lvl="0" indent="-263525" algn="l" rtl="0">
              <a:lnSpc>
                <a:spcPct val="90000"/>
              </a:lnSpc>
              <a:spcBef>
                <a:spcPts val="1000"/>
              </a:spcBef>
              <a:spcAft>
                <a:spcPts val="0"/>
              </a:spcAft>
              <a:buClr>
                <a:srgbClr val="3F3F3F"/>
              </a:buClr>
              <a:buSzPts val="1800"/>
              <a:buChar char="•"/>
            </a:pPr>
            <a:r>
              <a:rPr lang="en-US"/>
              <a:t>Landslides have become a major threat to the social, economic, and environmental aspects of Sri Lanka.</a:t>
            </a:r>
            <a:endParaRPr/>
          </a:p>
          <a:p>
            <a:pPr marL="263525" lvl="0" indent="-263525" algn="l" rtl="0">
              <a:lnSpc>
                <a:spcPct val="90000"/>
              </a:lnSpc>
              <a:spcBef>
                <a:spcPts val="1000"/>
              </a:spcBef>
              <a:spcAft>
                <a:spcPts val="0"/>
              </a:spcAft>
              <a:buClr>
                <a:srgbClr val="3F3F3F"/>
              </a:buClr>
              <a:buSzPts val="1800"/>
              <a:buChar char="•"/>
            </a:pPr>
            <a:r>
              <a:rPr lang="en-US"/>
              <a:t>Therefore, identification of landslide susceptible areas associated with the terrain and making the community aware of the threat level is important to minimize the threats.</a:t>
            </a:r>
            <a:endParaRPr/>
          </a:p>
          <a:p>
            <a:pPr marL="263525" lvl="0" indent="-263525" algn="l" rtl="0">
              <a:lnSpc>
                <a:spcPct val="90000"/>
              </a:lnSpc>
              <a:spcBef>
                <a:spcPts val="1000"/>
              </a:spcBef>
              <a:spcAft>
                <a:spcPts val="0"/>
              </a:spcAft>
              <a:buClr>
                <a:srgbClr val="3F3F3F"/>
              </a:buClr>
              <a:buSzPts val="1800"/>
              <a:buChar char="•"/>
            </a:pPr>
            <a:r>
              <a:rPr lang="en-US"/>
              <a:t>We saw the need of alerting people right at time during rainy seasons to take necessary precautions.</a:t>
            </a:r>
            <a:endParaRPr/>
          </a:p>
          <a:p>
            <a:pPr marL="263525" lvl="0" indent="-263525" algn="l" rtl="0">
              <a:lnSpc>
                <a:spcPct val="90000"/>
              </a:lnSpc>
              <a:spcBef>
                <a:spcPts val="1000"/>
              </a:spcBef>
              <a:spcAft>
                <a:spcPts val="0"/>
              </a:spcAft>
              <a:buClr>
                <a:srgbClr val="3F3F3F"/>
              </a:buClr>
              <a:buSzPts val="1800"/>
              <a:buChar char="•"/>
            </a:pPr>
            <a:r>
              <a:rPr lang="en-US"/>
              <a:t>Landslides does not cause only by heavy rainfalls. It’s triggered by many other factors as well.</a:t>
            </a:r>
            <a:endParaRPr/>
          </a:p>
          <a:p>
            <a:pPr marL="263525" lvl="0" indent="-263525" algn="l" rtl="0">
              <a:lnSpc>
                <a:spcPct val="90000"/>
              </a:lnSpc>
              <a:spcBef>
                <a:spcPts val="1000"/>
              </a:spcBef>
              <a:spcAft>
                <a:spcPts val="0"/>
              </a:spcAft>
              <a:buClr>
                <a:srgbClr val="3F3F3F"/>
              </a:buClr>
              <a:buSzPts val="1800"/>
              <a:buChar char="•"/>
            </a:pPr>
            <a:r>
              <a:rPr lang="en-US"/>
              <a:t>Spatial probability of landslide event itself can be identified through landslide susceptibility mapping which is used in our mobile application.</a:t>
            </a:r>
            <a:endParaRPr/>
          </a:p>
          <a:p>
            <a:pPr marL="263525" lvl="0" indent="-263525" algn="l" rtl="0">
              <a:lnSpc>
                <a:spcPct val="90000"/>
              </a:lnSpc>
              <a:spcBef>
                <a:spcPts val="1000"/>
              </a:spcBef>
              <a:spcAft>
                <a:spcPts val="0"/>
              </a:spcAft>
              <a:buClr>
                <a:srgbClr val="3F3F3F"/>
              </a:buClr>
              <a:buSzPts val="1800"/>
              <a:buChar char="•"/>
            </a:pPr>
            <a:r>
              <a:rPr lang="en-US"/>
              <a:t>It will save lives.</a:t>
            </a:r>
            <a:endParaRPr/>
          </a:p>
          <a:p>
            <a:pPr marL="263525" lvl="0" indent="-149225" algn="l" rtl="0">
              <a:lnSpc>
                <a:spcPct val="90000"/>
              </a:lnSpc>
              <a:spcBef>
                <a:spcPts val="1000"/>
              </a:spcBef>
              <a:spcAft>
                <a:spcPts val="0"/>
              </a:spcAft>
              <a:buClr>
                <a:srgbClr val="3F3F3F"/>
              </a:buClr>
              <a:buSzPts val="1800"/>
              <a:buNone/>
            </a:pPr>
            <a:endParaRPr/>
          </a:p>
          <a:p>
            <a:pPr marL="263525" lvl="0" indent="-149225" algn="l" rtl="0">
              <a:lnSpc>
                <a:spcPct val="90000"/>
              </a:lnSpc>
              <a:spcBef>
                <a:spcPts val="1000"/>
              </a:spcBef>
              <a:spcAft>
                <a:spcPts val="0"/>
              </a:spcAft>
              <a:buClr>
                <a:srgbClr val="3F3F3F"/>
              </a:buClr>
              <a:buSzPts val="1800"/>
              <a:buNone/>
            </a:pPr>
            <a:endParaRPr/>
          </a:p>
        </p:txBody>
      </p:sp>
      <p:cxnSp>
        <p:nvCxnSpPr>
          <p:cNvPr id="162" name="Google Shape;162;p4"/>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63" name="Google Shape;163;p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64" name="Google Shape;164;p4"/>
          <p:cNvPicPr preferRelativeResize="0">
            <a:picLocks noGrp="1"/>
          </p:cNvPicPr>
          <p:nvPr>
            <p:ph type="pic" idx="3"/>
          </p:nvPr>
        </p:nvPicPr>
        <p:blipFill rotWithShape="1">
          <a:blip r:embed="rId3">
            <a:alphaModFix/>
          </a:blip>
          <a:srcRect l="48288" t="-22" r="14741" b="21"/>
          <a:stretch/>
        </p:blipFill>
        <p:spPr>
          <a:xfrm>
            <a:off x="7804150" y="-1488"/>
            <a:ext cx="4387850" cy="6679488"/>
          </a:xfrm>
          <a:prstGeom prst="rect">
            <a:avLst/>
          </a:prstGeom>
          <a:solidFill>
            <a:srgbClr val="F2F2F2"/>
          </a:solidFill>
          <a:ln>
            <a:noFill/>
          </a:ln>
        </p:spPr>
      </p:pic>
      <p:sp>
        <p:nvSpPr>
          <p:cNvPr id="8" name="Rectangle 7"/>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Objectives</a:t>
            </a:r>
            <a:endParaRPr/>
          </a:p>
        </p:txBody>
      </p:sp>
      <p:sp>
        <p:nvSpPr>
          <p:cNvPr id="170" name="Google Shape;170;p5"/>
          <p:cNvSpPr txBox="1">
            <a:spLocks noGrp="1"/>
          </p:cNvSpPr>
          <p:nvPr>
            <p:ph type="body" idx="2"/>
          </p:nvPr>
        </p:nvSpPr>
        <p:spPr>
          <a:xfrm>
            <a:off x="360000" y="1204506"/>
            <a:ext cx="6992936" cy="4915494"/>
          </a:xfrm>
          <a:prstGeom prst="rect">
            <a:avLst/>
          </a:prstGeom>
          <a:noFill/>
          <a:ln>
            <a:noFill/>
          </a:ln>
        </p:spPr>
        <p:txBody>
          <a:bodyPr spcFirstLastPara="1" wrap="square" lIns="0" tIns="0" rIns="0" bIns="0" anchor="t" anchorCtr="0">
            <a:noAutofit/>
          </a:bodyPr>
          <a:lstStyle/>
          <a:p>
            <a:pPr marL="263525" lvl="0" indent="-263525" algn="just" rtl="0">
              <a:lnSpc>
                <a:spcPct val="90000"/>
              </a:lnSpc>
              <a:spcBef>
                <a:spcPts val="0"/>
              </a:spcBef>
              <a:spcAft>
                <a:spcPts val="0"/>
              </a:spcAft>
              <a:buClr>
                <a:srgbClr val="3F3F3F"/>
              </a:buClr>
              <a:buSzPts val="2400"/>
              <a:buChar char="•"/>
            </a:pPr>
            <a:r>
              <a:rPr lang="en-US" sz="2400" dirty="0"/>
              <a:t>To develop an awareness of the community about the threat level they are in</a:t>
            </a:r>
            <a:endParaRPr dirty="0"/>
          </a:p>
          <a:p>
            <a:pPr marL="263525" lvl="0" indent="-263525" algn="just" rtl="0">
              <a:lnSpc>
                <a:spcPct val="90000"/>
              </a:lnSpc>
              <a:spcBef>
                <a:spcPts val="1000"/>
              </a:spcBef>
              <a:spcAft>
                <a:spcPts val="0"/>
              </a:spcAft>
              <a:buClr>
                <a:srgbClr val="3F3F3F"/>
              </a:buClr>
              <a:buSzPts val="2400"/>
              <a:buChar char="•"/>
            </a:pPr>
            <a:r>
              <a:rPr lang="en-US" sz="2400" dirty="0"/>
              <a:t>To develop a Landslide Susceptibility Map using </a:t>
            </a:r>
            <a:r>
              <a:rPr lang="en-US" sz="2400" dirty="0" err="1"/>
              <a:t>WoE</a:t>
            </a:r>
            <a:r>
              <a:rPr lang="en-US" sz="2400" dirty="0"/>
              <a:t> models</a:t>
            </a:r>
            <a:endParaRPr dirty="0"/>
          </a:p>
          <a:p>
            <a:pPr marL="263525" lvl="0" indent="-263525" algn="just" rtl="0">
              <a:lnSpc>
                <a:spcPct val="90000"/>
              </a:lnSpc>
              <a:spcBef>
                <a:spcPts val="1000"/>
              </a:spcBef>
              <a:spcAft>
                <a:spcPts val="0"/>
              </a:spcAft>
              <a:buClr>
                <a:srgbClr val="3F3F3F"/>
              </a:buClr>
              <a:buSzPts val="2400"/>
              <a:buChar char="•"/>
            </a:pPr>
            <a:r>
              <a:rPr lang="en-US" sz="2400" dirty="0"/>
              <a:t>To provide an improved decision support tool for hazard managers and planners</a:t>
            </a:r>
            <a:endParaRPr dirty="0"/>
          </a:p>
          <a:p>
            <a:pPr marL="263525" lvl="0" indent="-263525" algn="just" rtl="0">
              <a:lnSpc>
                <a:spcPct val="90000"/>
              </a:lnSpc>
              <a:spcBef>
                <a:spcPts val="1000"/>
              </a:spcBef>
              <a:spcAft>
                <a:spcPts val="0"/>
              </a:spcAft>
              <a:buClr>
                <a:srgbClr val="3F3F3F"/>
              </a:buClr>
              <a:buSzPts val="2400"/>
              <a:buChar char="•"/>
            </a:pPr>
            <a:r>
              <a:rPr lang="en-US" sz="2400" dirty="0"/>
              <a:t> to incorporate Earth observations (as satellite data) with local open data provided by national entities and scientific institutes.</a:t>
            </a:r>
            <a:endParaRPr dirty="0"/>
          </a:p>
          <a:p>
            <a:pPr marL="263525" lvl="0" indent="-263525" algn="just" rtl="0">
              <a:lnSpc>
                <a:spcPct val="90000"/>
              </a:lnSpc>
              <a:spcBef>
                <a:spcPts val="1000"/>
              </a:spcBef>
              <a:spcAft>
                <a:spcPts val="0"/>
              </a:spcAft>
              <a:buClr>
                <a:srgbClr val="3F3F3F"/>
              </a:buClr>
              <a:buSzPts val="2400"/>
              <a:buChar char="•"/>
            </a:pPr>
            <a:r>
              <a:rPr lang="en-US" sz="2400" dirty="0"/>
              <a:t>Motivate the general public can contribute by capturing data in their territories to improve the precision of the analysis.</a:t>
            </a:r>
            <a:endParaRPr dirty="0"/>
          </a:p>
        </p:txBody>
      </p:sp>
      <p:cxnSp>
        <p:nvCxnSpPr>
          <p:cNvPr id="171" name="Google Shape;171;p5"/>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72" name="Google Shape;172;p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3" name="Google Shape;173;p5"/>
          <p:cNvPicPr preferRelativeResize="0">
            <a:picLocks noGrp="1"/>
          </p:cNvPicPr>
          <p:nvPr>
            <p:ph type="pic" idx="3"/>
          </p:nvPr>
        </p:nvPicPr>
        <p:blipFill rotWithShape="1">
          <a:blip r:embed="rId3">
            <a:alphaModFix/>
          </a:blip>
          <a:srcRect l="18120" t="21" r="44974" b="-21"/>
          <a:stretch/>
        </p:blipFill>
        <p:spPr>
          <a:xfrm>
            <a:off x="7804150" y="1"/>
            <a:ext cx="4387850" cy="6679488"/>
          </a:xfrm>
          <a:prstGeom prst="rect">
            <a:avLst/>
          </a:prstGeom>
          <a:solidFill>
            <a:srgbClr val="F2F2F2"/>
          </a:solidFill>
          <a:ln>
            <a:noFill/>
          </a:ln>
        </p:spPr>
      </p:pic>
      <p:sp>
        <p:nvSpPr>
          <p:cNvPr id="7" name="Rectangle 6"/>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ctrTitle"/>
          </p:nvPr>
        </p:nvSpPr>
        <p:spPr>
          <a:xfrm>
            <a:off x="794863" y="489906"/>
            <a:ext cx="2793412" cy="519854"/>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chemeClr val="lt1"/>
              </a:buClr>
              <a:buSzPts val="4400"/>
              <a:buFont typeface="Twentieth Century"/>
              <a:buNone/>
            </a:pPr>
            <a:r>
              <a:rPr lang="en-US" sz="4400"/>
              <a:t>Study Area</a:t>
            </a:r>
            <a:endParaRPr/>
          </a:p>
        </p:txBody>
      </p:sp>
      <p:sp>
        <p:nvSpPr>
          <p:cNvPr id="179" name="Google Shape;179;p6"/>
          <p:cNvSpPr txBox="1">
            <a:spLocks noGrp="1"/>
          </p:cNvSpPr>
          <p:nvPr>
            <p:ph type="body" idx="1"/>
          </p:nvPr>
        </p:nvSpPr>
        <p:spPr>
          <a:xfrm>
            <a:off x="731354" y="1009760"/>
            <a:ext cx="6476998" cy="6936317"/>
          </a:xfrm>
          <a:prstGeom prst="rect">
            <a:avLst/>
          </a:prstGeom>
          <a:noFill/>
          <a:ln>
            <a:noFill/>
          </a:ln>
        </p:spPr>
        <p:txBody>
          <a:bodyPr spcFirstLastPara="1" wrap="square" lIns="0" tIns="0" rIns="0" bIns="0" anchor="ctr" anchorCtr="0">
            <a:noAutofit/>
          </a:bodyPr>
          <a:lstStyle/>
          <a:p>
            <a:pPr marL="285750" lvl="0" indent="-285750" algn="just" rtl="0">
              <a:lnSpc>
                <a:spcPct val="90000"/>
              </a:lnSpc>
              <a:spcBef>
                <a:spcPts val="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 study was focused on landslide susceptibility mapping in </a:t>
            </a:r>
            <a:r>
              <a:rPr lang="en-US" sz="1800" b="0" i="0" u="none" strike="noStrike" dirty="0" err="1">
                <a:latin typeface="Open Sans"/>
                <a:ea typeface="Open Sans"/>
                <a:cs typeface="Open Sans"/>
                <a:sym typeface="Open Sans"/>
              </a:rPr>
              <a:t>Badulla</a:t>
            </a:r>
            <a:r>
              <a:rPr lang="en-US" sz="1800" b="0" i="0" u="none" strike="noStrike" dirty="0">
                <a:latin typeface="Open Sans"/>
                <a:ea typeface="Open Sans"/>
                <a:cs typeface="Open Sans"/>
                <a:sym typeface="Open Sans"/>
              </a:rPr>
              <a:t> District, which is situated in the </a:t>
            </a:r>
            <a:r>
              <a:rPr lang="en-US" sz="1800" b="0" i="0" u="none" strike="noStrike" dirty="0" err="1">
                <a:latin typeface="Open Sans"/>
                <a:ea typeface="Open Sans"/>
                <a:cs typeface="Open Sans"/>
                <a:sym typeface="Open Sans"/>
              </a:rPr>
              <a:t>Uva</a:t>
            </a:r>
            <a:r>
              <a:rPr lang="en-US" sz="1800" b="0" i="0" u="none" strike="noStrike" dirty="0">
                <a:latin typeface="Open Sans"/>
                <a:ea typeface="Open Sans"/>
                <a:cs typeface="Open Sans"/>
                <a:sym typeface="Open Sans"/>
              </a:rPr>
              <a:t> province between 6º 59’ 05” of North latitude and 81º 03’ 23” of the East longitude of Sri Lanka, using causative factors and application of </a:t>
            </a:r>
            <a:r>
              <a:rPr lang="en-US" sz="1800" b="0" i="0" u="none" strike="noStrike" dirty="0" err="1">
                <a:latin typeface="Open Sans"/>
                <a:ea typeface="Open Sans"/>
                <a:cs typeface="Open Sans"/>
                <a:sym typeface="Open Sans"/>
              </a:rPr>
              <a:t>WoE</a:t>
            </a:r>
            <a:r>
              <a:rPr lang="en-US" sz="1800" b="0" i="0" u="none" strike="noStrike" dirty="0">
                <a:latin typeface="Open Sans"/>
                <a:ea typeface="Open Sans"/>
                <a:cs typeface="Open Sans"/>
                <a:sym typeface="Open Sans"/>
              </a:rPr>
              <a:t> models. The district covers about 2871 sq. km of land area with altitudes varying from 50 to 2530 m above sea level.</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Most of the land area is mountainous, with the growth of population, there is an increasing demand for the lands and utilization of land. Most of the landslide incidents occur due to heavy rainfall. </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There is great variation in the rainfall amounts with maximum rainfall occurring during the fall of the year with the heaviest rainfall occurring during the months of </a:t>
            </a:r>
            <a:r>
              <a:rPr lang="en-US" sz="1800" b="0" i="0" u="none" strike="noStrike" dirty="0">
                <a:solidFill>
                  <a:srgbClr val="FFFF00"/>
                </a:solidFill>
                <a:latin typeface="Open Sans"/>
                <a:ea typeface="Open Sans"/>
                <a:cs typeface="Open Sans"/>
                <a:sym typeface="Open Sans"/>
              </a:rPr>
              <a:t>October and November.</a:t>
            </a:r>
            <a:endParaRPr dirty="0"/>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600"/>
              <a:buNone/>
            </a:pPr>
            <a:endParaRPr b="0" dirty="0"/>
          </a:p>
          <a:p>
            <a:pPr marL="0" lvl="0" indent="0" algn="l" rtl="0">
              <a:lnSpc>
                <a:spcPct val="90000"/>
              </a:lnSpc>
              <a:spcBef>
                <a:spcPts val="1000"/>
              </a:spcBef>
              <a:spcAft>
                <a:spcPts val="0"/>
              </a:spcAft>
              <a:buClr>
                <a:schemeClr val="lt1"/>
              </a:buClr>
              <a:buSzPts val="1600"/>
              <a:buNone/>
            </a:pPr>
            <a:r>
              <a:rPr lang="en-US" dirty="0"/>
              <a:t/>
            </a:r>
            <a:br>
              <a:rPr lang="en-US" dirty="0"/>
            </a:br>
            <a:endParaRPr dirty="0"/>
          </a:p>
        </p:txBody>
      </p:sp>
      <p:grpSp>
        <p:nvGrpSpPr>
          <p:cNvPr id="180" name="Google Shape;180;p6"/>
          <p:cNvGrpSpPr/>
          <p:nvPr/>
        </p:nvGrpSpPr>
        <p:grpSpPr>
          <a:xfrm flipH="1">
            <a:off x="170216" y="264211"/>
            <a:ext cx="445684" cy="444742"/>
            <a:chOff x="5660231" y="2993234"/>
            <a:chExt cx="868511" cy="866677"/>
          </a:xfrm>
        </p:grpSpPr>
        <p:sp>
          <p:nvSpPr>
            <p:cNvPr id="181" name="Google Shape;181;p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2" name="Google Shape;182;p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3" name="Google Shape;183;p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4" name="Google Shape;184;p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5" name="Google Shape;185;p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6" name="Google Shape;186;p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7" name="Google Shape;187;p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88" name="Google Shape;188;p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89" name="Google Shape;189;p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190" name="Google Shape;190;p6"/>
          <p:cNvPicPr preferRelativeResize="0">
            <a:picLocks noGrp="1"/>
          </p:cNvPicPr>
          <p:nvPr>
            <p:ph type="pic" idx="2"/>
          </p:nvPr>
        </p:nvPicPr>
        <p:blipFill rotWithShape="1">
          <a:blip r:embed="rId3">
            <a:alphaModFix/>
          </a:blip>
          <a:srcRect l="3510" t="5377" r="3509" b="3432"/>
          <a:stretch/>
        </p:blipFill>
        <p:spPr>
          <a:xfrm>
            <a:off x="7802525" y="171450"/>
            <a:ext cx="4389475" cy="6477000"/>
          </a:xfrm>
          <a:prstGeom prst="rect">
            <a:avLst/>
          </a:prstGeom>
          <a:solidFill>
            <a:srgbClr val="F2F2F2"/>
          </a:solidFill>
          <a:ln>
            <a:noFill/>
          </a:ln>
        </p:spPr>
      </p:pic>
      <p:sp>
        <p:nvSpPr>
          <p:cNvPr id="15" name="Rectangle 14"/>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Questionnaire(Sample of 60) </a:t>
            </a: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98" name="Google Shape;198;p7"/>
          <p:cNvGraphicFramePr/>
          <p:nvPr>
            <p:extLst>
              <p:ext uri="{D42A27DB-BD31-4B8C-83A1-F6EECF244321}">
                <p14:modId xmlns:p14="http://schemas.microsoft.com/office/powerpoint/2010/main" val="2697889051"/>
              </p:ext>
            </p:extLst>
          </p:nvPr>
        </p:nvGraphicFramePr>
        <p:xfrm>
          <a:off x="228751" y="1828800"/>
          <a:ext cx="3428849" cy="34827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9" name="Google Shape;199;p7"/>
          <p:cNvGraphicFramePr/>
          <p:nvPr/>
        </p:nvGraphicFramePr>
        <p:xfrm>
          <a:off x="4079944" y="1876426"/>
          <a:ext cx="3873432" cy="3435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0" name="Google Shape;200;p7"/>
          <p:cNvGraphicFramePr/>
          <p:nvPr/>
        </p:nvGraphicFramePr>
        <p:xfrm>
          <a:off x="8526646" y="1808393"/>
          <a:ext cx="3454399" cy="3591880"/>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Here we focused on two main sectors. </a:t>
            </a:r>
            <a:br>
              <a:rPr lang="en-US" dirty="0" smtClean="0"/>
            </a:b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110018"/>
            <a:ext cx="9906000" cy="3970318"/>
          </a:xfrm>
          <a:prstGeom prst="rect">
            <a:avLst/>
          </a:prstGeom>
          <a:noFill/>
        </p:spPr>
        <p:txBody>
          <a:bodyPr wrap="square" rtlCol="0">
            <a:spAutoFit/>
          </a:bodyPr>
          <a:lstStyle/>
          <a:p>
            <a:pPr marL="342900" indent="-342900">
              <a:buFont typeface="+mj-lt"/>
              <a:buAutoNum type="arabicPeriod"/>
            </a:pPr>
            <a:r>
              <a:rPr lang="en-SG" sz="2000" dirty="0" smtClean="0"/>
              <a:t>Rainfall at the moment.</a:t>
            </a:r>
          </a:p>
          <a:p>
            <a:endParaRPr lang="en-SG" sz="2000" dirty="0" smtClean="0"/>
          </a:p>
          <a:p>
            <a:pPr lvl="2"/>
            <a:r>
              <a:rPr lang="en-SG" sz="2000" dirty="0"/>
              <a:t> </a:t>
            </a:r>
            <a:r>
              <a:rPr lang="en-SG" sz="2000" dirty="0" smtClean="0"/>
              <a:t>Here we consider rainfall condition data and duration of rainfall. Then, calculate occurrence probability of landslide because of rainfall(Using machine learning model)</a:t>
            </a:r>
          </a:p>
          <a:p>
            <a:pPr lvl="2"/>
            <a:endParaRPr lang="en-SG" sz="2000" dirty="0"/>
          </a:p>
          <a:p>
            <a:pPr marL="342900" lvl="2" indent="-342900">
              <a:buAutoNum type="arabicPeriod" startAt="2"/>
            </a:pPr>
            <a:r>
              <a:rPr lang="en-SG" sz="2000" dirty="0" smtClean="0"/>
              <a:t>Conditions of the land.</a:t>
            </a:r>
          </a:p>
          <a:p>
            <a:pPr lvl="2"/>
            <a:endParaRPr lang="en-SG" sz="2000" dirty="0"/>
          </a:p>
          <a:p>
            <a:pPr lvl="2"/>
            <a:r>
              <a:rPr lang="en-SG" sz="2000" dirty="0" smtClean="0"/>
              <a:t>Here we considered whether the landslides causative factors related to surface. And, checked whether those factors met the relevant condition to cause a landslide by the use of susceptibility map(</a:t>
            </a:r>
            <a:r>
              <a:rPr lang="en-SG" sz="2000" dirty="0" err="1" smtClean="0"/>
              <a:t>WoE</a:t>
            </a:r>
            <a:r>
              <a:rPr lang="en-SG" sz="2000" dirty="0" smtClean="0"/>
              <a:t> model)</a:t>
            </a:r>
          </a:p>
          <a:p>
            <a:pPr lvl="2"/>
            <a:endParaRPr lang="en-SG" dirty="0" smtClean="0"/>
          </a:p>
          <a:p>
            <a:pPr lvl="2"/>
            <a:endParaRPr lang="en-SG" dirty="0"/>
          </a:p>
          <a:p>
            <a:pPr lvl="2"/>
            <a:r>
              <a:rPr lang="en-SG" sz="2400" dirty="0" smtClean="0"/>
              <a:t>Using conditional probability of above sectors, </a:t>
            </a:r>
            <a:r>
              <a:rPr lang="en-SG" sz="2400" dirty="0"/>
              <a:t>w</a:t>
            </a:r>
            <a:r>
              <a:rPr lang="en-SG" sz="2400" dirty="0" smtClean="0"/>
              <a:t>e predict the final risk.</a:t>
            </a:r>
            <a:endParaRPr lang="en-SG" sz="2400" dirty="0"/>
          </a:p>
        </p:txBody>
      </p:sp>
    </p:spTree>
    <p:extLst>
      <p:ext uri="{BB962C8B-B14F-4D97-AF65-F5344CB8AC3E}">
        <p14:creationId xmlns:p14="http://schemas.microsoft.com/office/powerpoint/2010/main" val="371082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Methodology(Landslide Susceptibility Map)</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031543"/>
            <a:ext cx="10058399" cy="5676900"/>
          </a:xfrm>
          <a:prstGeom prst="rect">
            <a:avLst/>
          </a:prstGeom>
        </p:spPr>
      </p:pic>
      <p:sp>
        <p:nvSpPr>
          <p:cNvPr id="3" name="Rectangle 2"/>
          <p:cNvSpPr/>
          <p:nvPr/>
        </p:nvSpPr>
        <p:spPr>
          <a:xfrm>
            <a:off x="3058236" y="3276600"/>
            <a:ext cx="9144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dirty="0" smtClean="0">
                <a:solidFill>
                  <a:schemeClr val="tx1"/>
                </a:solidFill>
              </a:rPr>
              <a:t>IDW</a:t>
            </a:r>
            <a:endParaRPr lang="en-US" sz="1050" dirty="0">
              <a:solidFill>
                <a:schemeClr val="tx1"/>
              </a:solidFill>
            </a:endParaRPr>
          </a:p>
        </p:txBody>
      </p:sp>
      <p:cxnSp>
        <p:nvCxnSpPr>
          <p:cNvPr id="6" name="Straight Arrow Connector 5"/>
          <p:cNvCxnSpPr/>
          <p:nvPr/>
        </p:nvCxnSpPr>
        <p:spPr>
          <a:xfrm>
            <a:off x="10553700" y="1600200"/>
            <a:ext cx="11430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115670"/>
      </p:ext>
    </p:extLst>
  </p:cSld>
  <p:clrMapOvr>
    <a:masterClrMapping/>
  </p:clrMapOvr>
</p:sld>
</file>

<file path=ppt/theme/theme1.xml><?xml version="1.0" encoding="utf-8"?>
<a:theme xmlns:a="http://schemas.openxmlformats.org/drawingml/2006/main" name="Office Theme">
  <a:themeElements>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577</TotalTime>
  <Words>962</Words>
  <Application>Microsoft Office PowerPoint</Application>
  <PresentationFormat>Custom</PresentationFormat>
  <Paragraphs>269</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Twentieth Century</vt:lpstr>
      <vt:lpstr>Times New Roman</vt:lpstr>
      <vt:lpstr>Open Sans</vt:lpstr>
      <vt:lpstr>Lucida Sans</vt:lpstr>
      <vt:lpstr>Calibri</vt:lpstr>
      <vt:lpstr>Helvetica Neue</vt:lpstr>
      <vt:lpstr>Lucida Sans Typewriter</vt:lpstr>
      <vt:lpstr>Overpass</vt:lpstr>
      <vt:lpstr>Wingdings</vt:lpstr>
      <vt:lpstr>Office Theme</vt:lpstr>
      <vt:lpstr>Siren: Landslide Threat Alert Application</vt:lpstr>
      <vt:lpstr>The Challenge</vt:lpstr>
      <vt:lpstr>Why?</vt:lpstr>
      <vt:lpstr>Why?</vt:lpstr>
      <vt:lpstr>Objectives</vt:lpstr>
      <vt:lpstr>Study Area</vt:lpstr>
      <vt:lpstr>Questionnaire(Sample of 60) </vt:lpstr>
      <vt:lpstr>Here we focused on two main sectors.  </vt:lpstr>
      <vt:lpstr>PowerPoint Presentation</vt:lpstr>
      <vt:lpstr>PowerPoint Presentation</vt:lpstr>
      <vt:lpstr>Data Collection</vt:lpstr>
      <vt:lpstr>Weight of Evidence</vt:lpstr>
      <vt:lpstr>Landslide Causative Factors</vt:lpstr>
      <vt:lpstr>I</vt:lpstr>
      <vt:lpstr>Inventory Map</vt:lpstr>
      <vt:lpstr>Risk Map Module</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Siren: Landslide Threat Alert Application</dc:title>
  <dc:creator>acer</dc:creator>
  <cp:lastModifiedBy>HP</cp:lastModifiedBy>
  <cp:revision>26</cp:revision>
  <dcterms:created xsi:type="dcterms:W3CDTF">2021-10-01T16:29:07Z</dcterms:created>
  <dcterms:modified xsi:type="dcterms:W3CDTF">2021-10-03T12:30:03Z</dcterms:modified>
</cp:coreProperties>
</file>